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5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5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56"/>
  </p:notesMasterIdLst>
  <p:handoutMasterIdLst>
    <p:handoutMasterId r:id="rId57"/>
  </p:handoutMasterIdLst>
  <p:sldIdLst>
    <p:sldId id="256" r:id="rId3"/>
    <p:sldId id="790" r:id="rId4"/>
    <p:sldId id="791" r:id="rId5"/>
    <p:sldId id="769" r:id="rId6"/>
    <p:sldId id="734" r:id="rId7"/>
    <p:sldId id="768" r:id="rId8"/>
    <p:sldId id="767" r:id="rId9"/>
    <p:sldId id="770" r:id="rId10"/>
    <p:sldId id="594" r:id="rId11"/>
    <p:sldId id="777" r:id="rId12"/>
    <p:sldId id="778" r:id="rId13"/>
    <p:sldId id="779" r:id="rId14"/>
    <p:sldId id="595" r:id="rId15"/>
    <p:sldId id="762" r:id="rId16"/>
    <p:sldId id="761" r:id="rId17"/>
    <p:sldId id="788" r:id="rId18"/>
    <p:sldId id="596" r:id="rId19"/>
    <p:sldId id="771" r:id="rId20"/>
    <p:sldId id="781" r:id="rId21"/>
    <p:sldId id="763" r:id="rId22"/>
    <p:sldId id="782" r:id="rId23"/>
    <p:sldId id="764" r:id="rId24"/>
    <p:sldId id="783" r:id="rId25"/>
    <p:sldId id="785" r:id="rId26"/>
    <p:sldId id="786" r:id="rId27"/>
    <p:sldId id="765" r:id="rId28"/>
    <p:sldId id="784" r:id="rId29"/>
    <p:sldId id="787" r:id="rId30"/>
    <p:sldId id="766" r:id="rId31"/>
    <p:sldId id="773" r:id="rId32"/>
    <p:sldId id="775" r:id="rId33"/>
    <p:sldId id="776" r:id="rId34"/>
    <p:sldId id="789" r:id="rId35"/>
    <p:sldId id="793" r:id="rId36"/>
    <p:sldId id="794" r:id="rId37"/>
    <p:sldId id="801" r:id="rId38"/>
    <p:sldId id="802" r:id="rId39"/>
    <p:sldId id="803" r:id="rId40"/>
    <p:sldId id="804" r:id="rId41"/>
    <p:sldId id="806" r:id="rId42"/>
    <p:sldId id="805" r:id="rId43"/>
    <p:sldId id="807" r:id="rId44"/>
    <p:sldId id="808" r:id="rId45"/>
    <p:sldId id="809" r:id="rId46"/>
    <p:sldId id="810" r:id="rId47"/>
    <p:sldId id="811" r:id="rId48"/>
    <p:sldId id="797" r:id="rId49"/>
    <p:sldId id="798" r:id="rId50"/>
    <p:sldId id="799" r:id="rId51"/>
    <p:sldId id="800" r:id="rId52"/>
    <p:sldId id="812" r:id="rId53"/>
    <p:sldId id="792" r:id="rId54"/>
    <p:sldId id="813" r:id="rId5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64" Type="http://schemas.openxmlformats.org/officeDocument/2006/relationships/customXml" Target="../customXml/item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amoruso@studioamoruso.net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14946-5D41-4FBA-BEDF-011C3156D737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CB3BF-5DE5-4953-B16B-9B1692610F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62800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amoruso@studioamoruso.net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B3026-6238-4FED-953E-FFEDBEF9B8AF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48408-1471-4BED-B4BA-7FA0A1C12A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1740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8408-1471-4BED-B4BA-7FA0A1C12A65}" type="slidenum">
              <a:rPr lang="it-IT" smtClean="0"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it-IT" smtClean="0"/>
              <a:t>amoruso@studioamoruso.net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64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A941-4B5F-409A-84F6-EDC70CC5D57E}" type="datetime1">
              <a:rPr lang="it-IT" smtClean="0"/>
              <a:t>12/05/2020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2C3DCD95-F5A9-4FE4-B81D-99C8FEEEFC5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699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035A-2678-408C-9162-F2FEBC23347A}" type="datetime1">
              <a:rPr lang="it-IT" smtClean="0"/>
              <a:t>12/05/2020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6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62B6-60B5-4E50-A458-655449731793}" type="datetime1">
              <a:rPr lang="it-IT" smtClean="0"/>
              <a:t>12/05/2020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31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anose="02030602050306030303" pitchFamily="18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E297-843A-4BAC-9775-89C5553E0862}" type="datetime1">
              <a:rPr lang="it-IT" smtClean="0"/>
              <a:t>12/05/2020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5794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8CC4-3EF0-48E1-A8C2-C39636715F83}" type="datetime1">
              <a:rPr lang="it-IT" smtClean="0"/>
              <a:t>12/05/2020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59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79F4-522F-4112-A86F-4F569460C2CC}" type="datetime1">
              <a:rPr lang="it-IT" smtClean="0"/>
              <a:t>12/05/2020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580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3ECD-A23D-441D-8968-27C8A303ABD8}" type="datetime1">
              <a:rPr lang="it-IT" smtClean="0"/>
              <a:t>12/05/2020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086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5CD2-09D3-4F58-99C2-4AA264B8FE94}" type="datetime1">
              <a:rPr lang="it-IT" smtClean="0"/>
              <a:t>12/05/2020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904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B19F-EFAD-4359-8D1C-A564C5E430A8}" type="datetime1">
              <a:rPr lang="it-IT" smtClean="0"/>
              <a:t>12/05/2020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535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2254-CF14-4571-B5E2-8FF545E82E74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8C80-25D3-46BF-BC6B-C789BF266F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372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2254-CF14-4571-B5E2-8FF545E82E74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8C80-25D3-46BF-BC6B-C789BF266F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18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 algn="just">
              <a:buClr>
                <a:srgbClr val="C00000"/>
              </a:buClr>
              <a:buFont typeface="Wingdings 3" panose="05040102010807070707" pitchFamily="18" charset="2"/>
              <a:buChar char="´"/>
              <a:defRPr/>
            </a:lvl1pPr>
            <a:lvl2pPr marL="742950" indent="-285750">
              <a:buClr>
                <a:srgbClr val="C00000"/>
              </a:buClr>
              <a:buFont typeface="Wingdings 3" panose="05040102010807070707" pitchFamily="18" charset="2"/>
              <a:buChar char="´"/>
              <a:defRPr/>
            </a:lvl2pPr>
            <a:lvl3pPr marL="1143000" indent="-228600" algn="just">
              <a:buClr>
                <a:srgbClr val="C00000"/>
              </a:buClr>
              <a:buFont typeface="Wingdings 3" panose="05040102010807070707" pitchFamily="18" charset="2"/>
              <a:buChar char="´"/>
              <a:defRPr/>
            </a:lvl3pPr>
            <a:lvl4pPr marL="1600200" indent="-228600" algn="just">
              <a:buClr>
                <a:srgbClr val="C00000"/>
              </a:buClr>
              <a:buFont typeface="Wingdings 3" panose="05040102010807070707" pitchFamily="18" charset="2"/>
              <a:buChar char="´"/>
              <a:defRPr/>
            </a:lvl4pPr>
            <a:lvl5pPr marL="2057400" indent="-228600" algn="just">
              <a:buClr>
                <a:srgbClr val="C00000"/>
              </a:buClr>
              <a:buFont typeface="Wingdings 3" panose="05040102010807070707" pitchFamily="18" charset="2"/>
              <a:buChar char="´"/>
              <a:defRPr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CA5D-9C1C-4EC7-A867-5B62521F1F16}" type="datetime1">
              <a:rPr lang="it-IT" smtClean="0"/>
              <a:t>12/05/2020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fld id="{2C3DCD95-F5A9-4FE4-B81D-99C8FEEEFC5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261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2254-CF14-4571-B5E2-8FF545E82E74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8C80-25D3-46BF-BC6B-C789BF266F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989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2254-CF14-4571-B5E2-8FF545E82E74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8C80-25D3-46BF-BC6B-C789BF266F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077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2254-CF14-4571-B5E2-8FF545E82E74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8C80-25D3-46BF-BC6B-C789BF266F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158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2254-CF14-4571-B5E2-8FF545E82E74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8C80-25D3-46BF-BC6B-C789BF266F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56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2254-CF14-4571-B5E2-8FF545E82E74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8C80-25D3-46BF-BC6B-C789BF266F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10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2254-CF14-4571-B5E2-8FF545E82E74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8C80-25D3-46BF-BC6B-C789BF266F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925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2254-CF14-4571-B5E2-8FF545E82E74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8C80-25D3-46BF-BC6B-C789BF266F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330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2254-CF14-4571-B5E2-8FF545E82E74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8C80-25D3-46BF-BC6B-C789BF266F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317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2254-CF14-4571-B5E2-8FF545E82E74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8C80-25D3-46BF-BC6B-C789BF266F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76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2DBB-CF3F-4622-8EE7-7878E861685E}" type="datetime1">
              <a:rPr lang="it-IT" smtClean="0"/>
              <a:t>12/05/2020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356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9E4-4AEF-4E50-A62B-F3A374920E73}" type="datetime1">
              <a:rPr lang="it-IT" smtClean="0"/>
              <a:t>12/05/2020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75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3C2D-2402-4929-BCA5-91A1B3962447}" type="datetime1">
              <a:rPr lang="it-IT" smtClean="0"/>
              <a:t>12/05/2020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83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6049-C35E-4229-96C4-F88E9364C686}" type="datetime1">
              <a:rPr lang="it-IT" smtClean="0"/>
              <a:t>12/05/2020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54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1F2B-BB2F-4B6D-A96C-B399183FFD97}" type="datetime1">
              <a:rPr lang="it-IT" smtClean="0"/>
              <a:t>12/05/2020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95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9D8-AE2D-4D08-949B-A6CD6B24EB87}" type="datetime1">
              <a:rPr lang="it-IT" smtClean="0"/>
              <a:t>12/05/2020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27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FCA-CC81-42FD-B5B3-8A85702A8AF1}" type="datetime1">
              <a:rPr lang="it-IT" smtClean="0"/>
              <a:t>12/05/2020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82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Constantia" panose="02030602050306030303" pitchFamily="18" charset="0"/>
              </a:defRPr>
            </a:lvl1pPr>
          </a:lstStyle>
          <a:p>
            <a:fld id="{D4580061-266E-4E85-A709-F9C06CCE4BB8}" type="datetime1">
              <a:rPr lang="it-IT" smtClean="0"/>
              <a:t>12/05/2020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i="0">
                <a:solidFill>
                  <a:schemeClr val="tx1">
                    <a:tint val="75000"/>
                    <a:alpha val="60000"/>
                  </a:schemeClr>
                </a:solidFill>
                <a:latin typeface="Constantia" panose="02030602050306030303" pitchFamily="18" charset="0"/>
              </a:defRPr>
            </a:lvl1pPr>
          </a:lstStyle>
          <a:p>
            <a:r>
              <a:rPr lang="it-IT" smtClean="0"/>
              <a:t>Avv. Gennaro Maria Amoruso amoruso@studioamoruso.net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1" i="0">
                <a:solidFill>
                  <a:srgbClr val="FFFF00"/>
                </a:solidFill>
                <a:latin typeface="Constantia" panose="02030602050306030303" pitchFamily="18" charset="0"/>
              </a:defRPr>
            </a:lvl1pPr>
          </a:lstStyle>
          <a:p>
            <a:fld id="{2C3DCD95-F5A9-4FE4-B81D-99C8FEEEFC5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3523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Constantia" panose="02030602050306030303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2254-CF14-4571-B5E2-8FF545E82E74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C8C80-25D3-46BF-BC6B-C789BF266F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548" y="444137"/>
            <a:ext cx="10540657" cy="4153989"/>
          </a:xfrm>
        </p:spPr>
        <p:txBody>
          <a:bodyPr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MICROSOFT </a:t>
            </a:r>
            <a:r>
              <a:rPr lang="it-IT" sz="4400" b="1" dirty="0">
                <a:solidFill>
                  <a:srgbClr val="FF0000"/>
                </a:solidFill>
              </a:rPr>
              <a:t>TEAMS: </a:t>
            </a:r>
            <a:r>
              <a:rPr lang="it-IT" sz="4400" b="1" dirty="0" smtClean="0">
                <a:solidFill>
                  <a:srgbClr val="FF0000"/>
                </a:solidFill>
              </a:rPr>
              <a:t/>
            </a:r>
            <a:br>
              <a:rPr lang="it-IT" sz="4400" b="1" dirty="0" smtClean="0">
                <a:solidFill>
                  <a:srgbClr val="FF0000"/>
                </a:solidFill>
              </a:rPr>
            </a:br>
            <a:r>
              <a:rPr lang="it-IT" sz="4400" b="1" dirty="0" smtClean="0">
                <a:solidFill>
                  <a:srgbClr val="FF0000"/>
                </a:solidFill>
              </a:rPr>
              <a:t>IL </a:t>
            </a:r>
            <a:r>
              <a:rPr lang="it-IT" sz="4400" b="1" dirty="0">
                <a:solidFill>
                  <a:srgbClr val="FF0000"/>
                </a:solidFill>
              </a:rPr>
              <a:t>NUOVO</a:t>
            </a:r>
            <a:br>
              <a:rPr lang="it-IT" sz="4400" b="1" dirty="0">
                <a:solidFill>
                  <a:srgbClr val="FF0000"/>
                </a:solidFill>
              </a:rPr>
            </a:br>
            <a:r>
              <a:rPr lang="it-IT" sz="4400" b="1" dirty="0">
                <a:solidFill>
                  <a:srgbClr val="FF0000"/>
                </a:solidFill>
              </a:rPr>
              <a:t>STRUMENTO PER LA TRATTAZIONE</a:t>
            </a:r>
            <a:br>
              <a:rPr lang="it-IT" sz="4400" b="1" dirty="0">
                <a:solidFill>
                  <a:srgbClr val="FF0000"/>
                </a:solidFill>
              </a:rPr>
            </a:br>
            <a:r>
              <a:rPr lang="it-IT" sz="4400" b="1" dirty="0">
                <a:solidFill>
                  <a:srgbClr val="FF0000"/>
                </a:solidFill>
              </a:rPr>
              <a:t>DELLE UDIENZE DA </a:t>
            </a:r>
            <a:r>
              <a:rPr lang="it-IT" sz="4400" b="1" dirty="0" smtClean="0">
                <a:solidFill>
                  <a:srgbClr val="FF0000"/>
                </a:solidFill>
              </a:rPr>
              <a:t>REMOTO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549" y="1"/>
            <a:ext cx="10410028" cy="644433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</a:t>
            </a:r>
            <a:r>
              <a:rPr lang="it-IT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maggio 2020 Camera civile di </a:t>
            </a:r>
            <a:r>
              <a:rPr lang="it-IT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viterbo</a:t>
            </a:r>
            <a:endParaRPr lang="it-IT" sz="1800" b="1" cap="none" dirty="0" smtClean="0">
              <a:solidFill>
                <a:srgbClr val="002060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063515" y="5354320"/>
            <a:ext cx="8825658" cy="10878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PROFILI TECNICI ED OPERATIVI DELLA PIATTAFORMA: DAL SISTEMA OPERATIVO ALL'ACCESSO; </a:t>
            </a:r>
          </a:p>
          <a:p>
            <a:pPr algn="ctr">
              <a:spcBef>
                <a:spcPts val="0"/>
              </a:spcBef>
            </a:pPr>
            <a:r>
              <a:rPr lang="it-IT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PROFILI </a:t>
            </a:r>
            <a:r>
              <a:rPr lang="it-IT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 PROTEZIONE DEI DATI </a:t>
            </a:r>
            <a:endParaRPr lang="it-IT" sz="24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ctr">
              <a:spcBef>
                <a:spcPts val="0"/>
              </a:spcBef>
            </a:pPr>
            <a:endParaRPr lang="it-IT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ctr">
              <a:spcBef>
                <a:spcPts val="0"/>
              </a:spcBef>
            </a:pPr>
            <a:r>
              <a:rPr lang="it-IT" sz="2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Relatore</a:t>
            </a:r>
            <a:endParaRPr lang="it-IT" sz="20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ctr">
              <a:spcBef>
                <a:spcPts val="0"/>
              </a:spcBef>
            </a:pPr>
            <a:r>
              <a:rPr lang="it-IT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Avv. Gennaro Maria Amoruso</a:t>
            </a:r>
          </a:p>
          <a:p>
            <a:pPr algn="ctr">
              <a:spcBef>
                <a:spcPts val="0"/>
              </a:spcBef>
            </a:pPr>
            <a:r>
              <a:rPr lang="it-IT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D.P.O. </a:t>
            </a:r>
            <a:r>
              <a:rPr lang="it-IT" sz="20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asl</a:t>
            </a:r>
            <a:r>
              <a:rPr lang="it-IT" sz="2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di </a:t>
            </a:r>
            <a:r>
              <a:rPr lang="it-IT" sz="20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viterbo</a:t>
            </a:r>
            <a:endParaRPr lang="it-IT" sz="20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Avv. Gennaro Maria Amoruso amoruso@studioamoruso.net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8" name="Immagine 7" descr="Home - Camera Civile di Viterb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3" y="444137"/>
            <a:ext cx="2351315" cy="1633763"/>
          </a:xfrm>
          <a:prstGeom prst="rect">
            <a:avLst/>
          </a:prstGeom>
          <a:blipFill dpi="0" rotWithShape="1">
            <a:blip r:embed="rId4">
              <a:alphaModFix amt="82000"/>
            </a:blip>
            <a:srcRect/>
            <a:tile tx="0" ty="0" sx="100000" sy="100000" flip="none" algn="tl"/>
          </a:blipFill>
          <a:ln>
            <a:noFill/>
          </a:ln>
        </p:spPr>
      </p:pic>
      <p:pic>
        <p:nvPicPr>
          <p:cNvPr id="10" name="Immagine 9" descr="Ordine degli Avvocati di Viterbo | Sito Ufficiale | Ordine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60" y="439750"/>
            <a:ext cx="2061979" cy="1638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8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 smtClean="0"/>
              <a:t>Come funziona </a:t>
            </a:r>
            <a:r>
              <a:rPr lang="it-IT" altLang="it-IT" sz="4000" b="1" dirty="0" smtClean="0"/>
              <a:t>Teams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 fontAlgn="base">
              <a:buNone/>
            </a:pPr>
            <a:r>
              <a:rPr lang="it-IT" b="1" dirty="0" smtClean="0"/>
              <a:t>come </a:t>
            </a:r>
            <a:r>
              <a:rPr lang="it-IT" b="1" dirty="0"/>
              <a:t>funziona Microsoft Teams.</a:t>
            </a:r>
          </a:p>
          <a:p>
            <a:pPr fontAlgn="base"/>
            <a:r>
              <a:rPr lang="it-IT" dirty="0" smtClean="0"/>
              <a:t>tra </a:t>
            </a:r>
            <a:r>
              <a:rPr lang="it-IT" dirty="0"/>
              <a:t>i software già installati sui terminali del Ministero </a:t>
            </a:r>
            <a:r>
              <a:rPr lang="it-IT" dirty="0" smtClean="0"/>
              <a:t>della Giustizia c’è</a:t>
            </a:r>
            <a:r>
              <a:rPr lang="it-IT" dirty="0"/>
              <a:t> </a:t>
            </a:r>
            <a:r>
              <a:rPr lang="it-IT" b="1" dirty="0"/>
              <a:t>Microsoft Teams</a:t>
            </a:r>
            <a:r>
              <a:rPr lang="it-IT" dirty="0"/>
              <a:t> </a:t>
            </a:r>
            <a:endParaRPr lang="it-IT" dirty="0" smtClean="0"/>
          </a:p>
          <a:p>
            <a:pPr fontAlgn="base"/>
            <a:r>
              <a:rPr lang="it-IT" dirty="0" smtClean="0"/>
              <a:t>si tratta di una </a:t>
            </a:r>
            <a:r>
              <a:rPr lang="it-IT" dirty="0"/>
              <a:t>piattaforma </a:t>
            </a:r>
            <a:r>
              <a:rPr lang="it-IT" dirty="0" smtClean="0"/>
              <a:t>gratuita di </a:t>
            </a:r>
            <a:r>
              <a:rPr lang="it-IT" dirty="0"/>
              <a:t>comunicazione e collaborazione unificata </a:t>
            </a:r>
            <a:endParaRPr lang="it-IT" dirty="0" smtClean="0"/>
          </a:p>
          <a:p>
            <a:pPr marL="0" indent="0" algn="ctr" fontAlgn="base">
              <a:buNone/>
            </a:pPr>
            <a:r>
              <a:rPr lang="it-IT" dirty="0" smtClean="0"/>
              <a:t>che </a:t>
            </a:r>
            <a:r>
              <a:rPr lang="it-IT" dirty="0"/>
              <a:t>combina </a:t>
            </a:r>
            <a:endParaRPr lang="it-IT" dirty="0" smtClean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 smtClean="0"/>
              <a:t>chat </a:t>
            </a:r>
            <a:r>
              <a:rPr lang="it-IT" dirty="0"/>
              <a:t>di lavoro persistente, videoconferenze fino a 300 </a:t>
            </a:r>
            <a:r>
              <a:rPr lang="it-IT" dirty="0" smtClean="0"/>
              <a:t>partecipanti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 smtClean="0"/>
              <a:t>archiviazione </a:t>
            </a:r>
            <a:r>
              <a:rPr lang="it-IT" dirty="0"/>
              <a:t>di file (inclusa la collaborazione sui file) </a:t>
            </a:r>
            <a:endParaRPr lang="it-IT" dirty="0" smtClean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 smtClean="0"/>
              <a:t>integrazione </a:t>
            </a:r>
            <a:r>
              <a:rPr lang="it-IT" dirty="0"/>
              <a:t>delle applicazioni (es. word, </a:t>
            </a:r>
            <a:r>
              <a:rPr lang="it-IT" dirty="0" err="1"/>
              <a:t>powerpoint</a:t>
            </a:r>
            <a:r>
              <a:rPr lang="it-IT" dirty="0"/>
              <a:t>, </a:t>
            </a:r>
            <a:r>
              <a:rPr lang="it-IT" dirty="0" err="1" smtClean="0"/>
              <a:t>whiteboard</a:t>
            </a:r>
            <a:r>
              <a:rPr lang="it-IT" dirty="0" smtClean="0"/>
              <a:t>)</a:t>
            </a:r>
          </a:p>
          <a:p>
            <a:pPr fontAlgn="base"/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servizio si integra con la suite di produttività per l’ufficio in abbonamento di Office 365 e include estensioni che possono integrarsi con prodotti non Microsoft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45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/>
              <a:t>Come funziona </a:t>
            </a:r>
            <a:r>
              <a:rPr lang="it-IT" altLang="it-IT" sz="4000" b="1" dirty="0"/>
              <a:t>Teams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it-IT" sz="2800" b="1" dirty="0" smtClean="0"/>
              <a:t>come </a:t>
            </a:r>
            <a:r>
              <a:rPr lang="it-IT" sz="2800" b="1" dirty="0"/>
              <a:t>funziona Microsoft Teams.</a:t>
            </a:r>
          </a:p>
          <a:p>
            <a:pPr fontAlgn="base"/>
            <a:r>
              <a:rPr lang="it-IT" sz="2800" dirty="0"/>
              <a:t>Teams consente alle comunità, ai gruppi o ai team di unirsi o partecipare a una conferenza </a:t>
            </a:r>
            <a:endParaRPr lang="it-IT" sz="2800" dirty="0" smtClean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800" dirty="0" smtClean="0"/>
              <a:t>tramite </a:t>
            </a:r>
            <a:r>
              <a:rPr lang="it-IT" sz="2800" dirty="0"/>
              <a:t>un URL specifico </a:t>
            </a:r>
            <a:endParaRPr lang="it-IT" sz="2800" dirty="0" smtClean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800" dirty="0" smtClean="0"/>
              <a:t>un </a:t>
            </a:r>
            <a:r>
              <a:rPr lang="it-IT" sz="2800" dirty="0"/>
              <a:t>invito </a:t>
            </a:r>
            <a:r>
              <a:rPr lang="it-IT" sz="2800" dirty="0" smtClean="0"/>
              <a:t>inviato</a:t>
            </a:r>
          </a:p>
          <a:p>
            <a:pPr fontAlgn="base"/>
            <a:r>
              <a:rPr lang="it-IT" sz="2800" dirty="0" smtClean="0"/>
              <a:t>da </a:t>
            </a:r>
            <a:r>
              <a:rPr lang="it-IT" sz="2800" dirty="0"/>
              <a:t>un amministratore o proprietario del </a:t>
            </a:r>
            <a:r>
              <a:rPr lang="it-IT" sz="2800" dirty="0" smtClean="0"/>
              <a:t>team (il Magistrato)</a:t>
            </a:r>
          </a:p>
          <a:p>
            <a:pPr marL="0" indent="0" fontAlgn="base">
              <a:buNone/>
            </a:pP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839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/>
              <a:t>Come funziona </a:t>
            </a:r>
            <a:r>
              <a:rPr lang="it-IT" altLang="it-IT" sz="4000" b="1" dirty="0"/>
              <a:t>Teams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it-IT" b="1" dirty="0" smtClean="0"/>
              <a:t>come </a:t>
            </a:r>
            <a:r>
              <a:rPr lang="it-IT" b="1" dirty="0"/>
              <a:t>funziona Microsoft Teams.</a:t>
            </a:r>
          </a:p>
          <a:p>
            <a:pPr fontAlgn="base"/>
            <a:r>
              <a:rPr lang="it-IT" dirty="0" smtClean="0"/>
              <a:t>il </a:t>
            </a:r>
            <a:r>
              <a:rPr lang="it-IT" dirty="0"/>
              <a:t>programma consente, infatti, di chiamare (anche numeri di telefono VoIP e PSTN), videochiamare, inviare messaggi, condividere file e lavagne (desktop), ed infine creare riunioni </a:t>
            </a:r>
            <a:r>
              <a:rPr lang="it-IT" dirty="0" smtClean="0"/>
              <a:t>programmate</a:t>
            </a:r>
            <a:endParaRPr lang="it-IT" dirty="0"/>
          </a:p>
          <a:p>
            <a:pPr fontAlgn="base"/>
            <a:r>
              <a:rPr lang="it-IT" dirty="0" smtClean="0"/>
              <a:t>il </a:t>
            </a:r>
            <a:r>
              <a:rPr lang="it-IT" dirty="0"/>
              <a:t>sistema Teams messo a punto da Microsoft </a:t>
            </a:r>
            <a:r>
              <a:rPr lang="it-IT" dirty="0" smtClean="0"/>
              <a:t>è</a:t>
            </a:r>
            <a:r>
              <a:rPr lang="it-IT" dirty="0"/>
              <a:t> </a:t>
            </a:r>
            <a:r>
              <a:rPr lang="it-IT" b="1" dirty="0"/>
              <a:t>UNIVERSALE </a:t>
            </a:r>
            <a:endParaRPr lang="it-IT" b="1" dirty="0" smtClean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 smtClean="0"/>
              <a:t>funziona </a:t>
            </a:r>
            <a:r>
              <a:rPr lang="it-IT" dirty="0"/>
              <a:t>con ogni sistema operativo (Windows, </a:t>
            </a:r>
            <a:r>
              <a:rPr lang="it-IT" dirty="0" err="1"/>
              <a:t>MacOs</a:t>
            </a:r>
            <a:r>
              <a:rPr lang="it-IT" dirty="0"/>
              <a:t>, Linux, </a:t>
            </a:r>
            <a:r>
              <a:rPr lang="it-IT" dirty="0" err="1"/>
              <a:t>Android</a:t>
            </a:r>
            <a:r>
              <a:rPr lang="it-IT" dirty="0"/>
              <a:t>) </a:t>
            </a:r>
            <a:endParaRPr lang="it-IT" dirty="0" smtClean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 smtClean="0"/>
              <a:t>in </a:t>
            </a:r>
            <a:r>
              <a:rPr lang="it-IT" dirty="0"/>
              <a:t>generale </a:t>
            </a:r>
            <a:r>
              <a:rPr lang="it-IT" dirty="0" smtClean="0"/>
              <a:t>«gira» su </a:t>
            </a:r>
            <a:r>
              <a:rPr lang="it-IT" dirty="0"/>
              <a:t>ogni pc dotato di connessione ad internet e quindi di un browser web (</a:t>
            </a:r>
            <a:r>
              <a:rPr lang="it-IT" dirty="0" err="1"/>
              <a:t>Chrome</a:t>
            </a:r>
            <a:r>
              <a:rPr lang="it-IT" dirty="0"/>
              <a:t>, </a:t>
            </a:r>
            <a:r>
              <a:rPr lang="it-IT" dirty="0" err="1"/>
              <a:t>Firefox</a:t>
            </a:r>
            <a:r>
              <a:rPr lang="it-IT" dirty="0"/>
              <a:t>, Opera, </a:t>
            </a:r>
            <a:r>
              <a:rPr lang="it-IT" dirty="0" err="1"/>
              <a:t>Edge</a:t>
            </a:r>
            <a:r>
              <a:rPr lang="it-IT" dirty="0"/>
              <a:t>, </a:t>
            </a:r>
            <a:r>
              <a:rPr lang="it-IT" dirty="0" err="1"/>
              <a:t>ecc</a:t>
            </a:r>
            <a:r>
              <a:rPr lang="it-IT" dirty="0"/>
              <a:t>) grazie al client </a:t>
            </a:r>
            <a:r>
              <a:rPr lang="it-IT" dirty="0" smtClean="0"/>
              <a:t>web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 smtClean="0"/>
              <a:t>Le versioni di Teams</a:t>
            </a:r>
            <a:endParaRPr lang="it-IT" alt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/>
              <a:t>per utilizzare Microsoft Teams ci sono tre diverse opzioni</a:t>
            </a:r>
            <a:endParaRPr lang="it-IT" sz="4000" b="1" dirty="0"/>
          </a:p>
          <a:p>
            <a:pPr marL="457200" indent="-457200">
              <a:buFont typeface="+mj-lt"/>
              <a:buAutoNum type="arabicPeriod"/>
            </a:pPr>
            <a:r>
              <a:rPr lang="it-IT" sz="4000" b="1" dirty="0" smtClean="0"/>
              <a:t>versione web</a:t>
            </a:r>
            <a:endParaRPr lang="it-IT" sz="40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4000" b="1" dirty="0" smtClean="0"/>
              <a:t>versione </a:t>
            </a:r>
            <a:r>
              <a:rPr lang="it-IT" sz="4000" b="1" dirty="0" err="1" smtClean="0"/>
              <a:t>app</a:t>
            </a:r>
            <a:r>
              <a:rPr lang="it-IT" sz="4000" b="1" dirty="0" smtClean="0"/>
              <a:t> desktop</a:t>
            </a:r>
            <a:endParaRPr lang="it-IT" sz="4000" dirty="0"/>
          </a:p>
          <a:p>
            <a:pPr marL="457200" indent="-457200">
              <a:buFont typeface="+mj-lt"/>
              <a:buAutoNum type="arabicPeriod"/>
            </a:pPr>
            <a:r>
              <a:rPr lang="it-IT" sz="4000" b="1" dirty="0" smtClean="0"/>
              <a:t>versione «</a:t>
            </a:r>
            <a:r>
              <a:rPr lang="it-IT" sz="4000" b="1" dirty="0" err="1" smtClean="0"/>
              <a:t>app</a:t>
            </a:r>
            <a:r>
              <a:rPr lang="it-IT" sz="4000" b="1" dirty="0" smtClean="0"/>
              <a:t>» </a:t>
            </a:r>
            <a:r>
              <a:rPr lang="it-IT" sz="4000" b="1" dirty="0"/>
              <a:t>per </a:t>
            </a:r>
            <a:r>
              <a:rPr lang="it-IT" sz="4000" b="1" dirty="0" smtClean="0"/>
              <a:t>mobile</a:t>
            </a:r>
            <a:endParaRPr lang="it-IT" sz="4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Avv. Gennaro Maria Amoruso amoruso@studioamoruso.net</a:t>
            </a:r>
            <a:endParaRPr lang="en-US"/>
          </a:p>
        </p:txBody>
      </p:sp>
      <p:sp>
        <p:nvSpPr>
          <p:cNvPr id="8197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0199ED-3CE1-402B-A1E1-344E9A5A7B6E}" type="slidenum">
              <a:rPr lang="en-US" altLang="it-IT" smtClean="0">
                <a:solidFill>
                  <a:srgbClr val="FFFF00"/>
                </a:solidFill>
                <a:latin typeface="Constantia" pitchFamily="18" charset="0"/>
              </a:rPr>
              <a:pPr/>
              <a:t>13</a:t>
            </a:fld>
            <a:endParaRPr lang="en-US" altLang="it-IT" dirty="0" smtClean="0">
              <a:solidFill>
                <a:srgbClr val="FFFF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/>
              <a:t>Le versioni di Teams</a:t>
            </a:r>
            <a:endParaRPr lang="it-IT" alt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Opzioni per utilizzare Microsoft Teams </a:t>
            </a:r>
            <a:endParaRPr lang="it-IT" b="1" dirty="0"/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per la </a:t>
            </a:r>
            <a:r>
              <a:rPr lang="it-IT" b="1" dirty="0" smtClean="0"/>
              <a:t>versione </a:t>
            </a:r>
            <a:r>
              <a:rPr lang="it-IT" b="1" dirty="0"/>
              <a:t>web </a:t>
            </a:r>
            <a:r>
              <a:rPr lang="it-IT" dirty="0"/>
              <a:t>è </a:t>
            </a:r>
            <a:r>
              <a:rPr lang="it-IT" dirty="0" smtClean="0"/>
              <a:t>sufficiente </a:t>
            </a:r>
            <a:r>
              <a:rPr lang="it-IT" dirty="0"/>
              <a:t>effettuare la registrazione gratuita dell’account </a:t>
            </a:r>
            <a:r>
              <a:rPr lang="it-IT" dirty="0" smtClean="0"/>
              <a:t>Microsoft Teams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è </a:t>
            </a:r>
            <a:r>
              <a:rPr lang="it-IT" dirty="0"/>
              <a:t>preferibile </a:t>
            </a:r>
            <a:r>
              <a:rPr lang="it-IT" dirty="0" smtClean="0"/>
              <a:t>usare il </a:t>
            </a:r>
            <a:r>
              <a:rPr lang="it-IT" dirty="0" err="1" smtClean="0"/>
              <a:t>broswer</a:t>
            </a:r>
            <a:r>
              <a:rPr lang="it-IT" dirty="0" smtClean="0"/>
              <a:t> </a:t>
            </a:r>
            <a:r>
              <a:rPr lang="it-IT" dirty="0"/>
              <a:t>CHROME o l’ultima versione di EDGE (ex Internet Explorer</a:t>
            </a:r>
            <a:r>
              <a:rPr lang="it-IT" dirty="0" smtClean="0"/>
              <a:t>)</a:t>
            </a:r>
            <a:endParaRPr lang="it-IT" dirty="0"/>
          </a:p>
          <a:p>
            <a:pPr marL="457200" indent="-457200">
              <a:buFont typeface="+mj-lt"/>
              <a:buAutoNum type="arabicPeriod" startAt="2"/>
            </a:pPr>
            <a:r>
              <a:rPr lang="it-IT" dirty="0" smtClean="0"/>
              <a:t>per </a:t>
            </a:r>
            <a:r>
              <a:rPr lang="it-IT" dirty="0"/>
              <a:t>la </a:t>
            </a:r>
            <a:r>
              <a:rPr lang="it-IT" b="1" dirty="0"/>
              <a:t>versione </a:t>
            </a:r>
            <a:r>
              <a:rPr lang="it-IT" b="1" dirty="0" err="1" smtClean="0"/>
              <a:t>app</a:t>
            </a:r>
            <a:r>
              <a:rPr lang="it-IT" b="1" dirty="0" smtClean="0"/>
              <a:t> desktop </a:t>
            </a:r>
            <a:r>
              <a:rPr lang="it-IT" dirty="0"/>
              <a:t>è necessario procedere alla specifica </a:t>
            </a:r>
            <a:r>
              <a:rPr lang="it-IT" dirty="0" smtClean="0"/>
              <a:t>installazione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offre </a:t>
            </a:r>
            <a:r>
              <a:rPr lang="it-IT" dirty="0"/>
              <a:t>più funzioni della versione </a:t>
            </a:r>
            <a:r>
              <a:rPr lang="it-IT" dirty="0" smtClean="0"/>
              <a:t>web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Avv. Gennaro Maria Amoruso amoruso@studioamoruso.net</a:t>
            </a:r>
            <a:endParaRPr lang="en-US"/>
          </a:p>
        </p:txBody>
      </p:sp>
      <p:sp>
        <p:nvSpPr>
          <p:cNvPr id="8197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0199ED-3CE1-402B-A1E1-344E9A5A7B6E}" type="slidenum">
              <a:rPr lang="en-US" altLang="it-IT" smtClean="0">
                <a:solidFill>
                  <a:srgbClr val="FFFF00"/>
                </a:solidFill>
                <a:latin typeface="Constantia" pitchFamily="18" charset="0"/>
              </a:rPr>
              <a:pPr/>
              <a:t>14</a:t>
            </a:fld>
            <a:endParaRPr lang="en-US" altLang="it-IT" dirty="0" smtClean="0">
              <a:solidFill>
                <a:srgbClr val="FFFF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/>
              <a:t>Le versioni di Teams</a:t>
            </a:r>
            <a:endParaRPr lang="it-IT" alt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partecipare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all’udienza dovremmo </a:t>
            </a:r>
          </a:p>
          <a:p>
            <a:pPr marL="0" indent="0" algn="ctr">
              <a:buNone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sempre 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800" dirty="0" smtClean="0"/>
              <a:t>aver </a:t>
            </a:r>
            <a:r>
              <a:rPr lang="it-IT" sz="2800" dirty="0"/>
              <a:t>configurato </a:t>
            </a:r>
            <a:r>
              <a:rPr lang="it-IT" sz="2800" dirty="0" smtClean="0"/>
              <a:t>un account Microsoft </a:t>
            </a:r>
            <a:r>
              <a:rPr lang="it-IT" sz="2800" dirty="0"/>
              <a:t>Teams via </a:t>
            </a:r>
            <a:r>
              <a:rPr lang="it-IT" sz="2800" dirty="0" smtClean="0"/>
              <a:t>web</a:t>
            </a:r>
            <a:endParaRPr lang="it-IT" sz="2800" dirty="0"/>
          </a:p>
          <a:p>
            <a:pPr marL="457200" indent="-457200">
              <a:buFont typeface="+mj-lt"/>
              <a:buAutoNum type="arabicPeriod"/>
            </a:pPr>
            <a:r>
              <a:rPr lang="it-IT" sz="2800" dirty="0" smtClean="0"/>
              <a:t>aver </a:t>
            </a:r>
            <a:r>
              <a:rPr lang="it-IT" sz="2800" dirty="0"/>
              <a:t>preventivamente installato l'</a:t>
            </a:r>
            <a:r>
              <a:rPr lang="it-IT" sz="2800" dirty="0" err="1"/>
              <a:t>app</a:t>
            </a:r>
            <a:r>
              <a:rPr lang="it-IT" sz="2800" dirty="0"/>
              <a:t> sul </a:t>
            </a:r>
            <a:r>
              <a:rPr lang="it-IT" sz="2800" dirty="0" smtClean="0"/>
              <a:t>PC </a:t>
            </a:r>
            <a:endParaRPr lang="it-IT" sz="2800" dirty="0"/>
          </a:p>
          <a:p>
            <a:pPr marL="457200" indent="-457200">
              <a:buFont typeface="+mj-lt"/>
              <a:buAutoNum type="arabicPeriod"/>
            </a:pPr>
            <a:r>
              <a:rPr lang="it-IT" sz="2800" dirty="0" smtClean="0"/>
              <a:t>aver </a:t>
            </a:r>
            <a:r>
              <a:rPr lang="it-IT" sz="2800" dirty="0"/>
              <a:t>installato l’</a:t>
            </a:r>
            <a:r>
              <a:rPr lang="it-IT" sz="2800" dirty="0" err="1"/>
              <a:t>app</a:t>
            </a:r>
            <a:r>
              <a:rPr lang="it-IT" sz="2800" dirty="0"/>
              <a:t> teams </a:t>
            </a:r>
            <a:r>
              <a:rPr lang="it-IT" sz="2800" dirty="0" smtClean="0"/>
              <a:t>sullo </a:t>
            </a:r>
            <a:r>
              <a:rPr lang="it-IT" sz="2800" dirty="0" err="1" smtClean="0"/>
              <a:t>smartphone</a:t>
            </a:r>
            <a:r>
              <a:rPr lang="it-IT" sz="2800" dirty="0" smtClean="0"/>
              <a:t> </a:t>
            </a:r>
            <a:r>
              <a:rPr lang="it-IT" sz="2800" dirty="0"/>
              <a:t>o </a:t>
            </a:r>
            <a:r>
              <a:rPr lang="it-IT" sz="2800" dirty="0" err="1"/>
              <a:t>tablet</a:t>
            </a:r>
            <a:r>
              <a:rPr lang="it-IT" sz="2800" dirty="0"/>
              <a:t> </a:t>
            </a:r>
            <a:endParaRPr lang="it-IT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800" dirty="0" smtClean="0"/>
              <a:t>questa modalità non consente l’accesso </a:t>
            </a:r>
            <a:r>
              <a:rPr lang="it-IT" sz="2800" dirty="0"/>
              <a:t>alla funzione </a:t>
            </a:r>
            <a:r>
              <a:rPr lang="it-IT" sz="2800" dirty="0" smtClean="0"/>
              <a:t>«File» </a:t>
            </a:r>
            <a:r>
              <a:rPr lang="it-IT" sz="2800" dirty="0"/>
              <a:t>necessaria per la compilazione del </a:t>
            </a:r>
            <a:r>
              <a:rPr lang="it-IT" sz="2800" dirty="0" smtClean="0"/>
              <a:t>verbale</a:t>
            </a:r>
            <a:endParaRPr lang="it-IT" sz="2800" dirty="0"/>
          </a:p>
          <a:p>
            <a:pPr>
              <a:buFont typeface="Wingdings" panose="05000000000000000000" pitchFamily="2" charset="2"/>
              <a:buChar char="q"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2800" b="1" dirty="0" smtClean="0"/>
              <a:t>si tratta di modalità alternative di utilizzo di Teams</a:t>
            </a:r>
            <a:endParaRPr lang="it-IT" sz="28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Avv. Gennaro Maria Amoruso amoruso@studioamoruso.net</a:t>
            </a:r>
            <a:endParaRPr lang="en-US"/>
          </a:p>
        </p:txBody>
      </p:sp>
      <p:sp>
        <p:nvSpPr>
          <p:cNvPr id="8197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0199ED-3CE1-402B-A1E1-344E9A5A7B6E}" type="slidenum">
              <a:rPr lang="en-US" altLang="it-IT" smtClean="0">
                <a:solidFill>
                  <a:srgbClr val="FFFF00"/>
                </a:solidFill>
                <a:latin typeface="Constantia" pitchFamily="18" charset="0"/>
              </a:rPr>
              <a:pPr/>
              <a:t>15</a:t>
            </a:fld>
            <a:endParaRPr lang="en-US" altLang="it-IT" dirty="0" smtClean="0">
              <a:solidFill>
                <a:srgbClr val="FFFF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4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000" b="1" dirty="0"/>
              <a:t>Le versioni di Teams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16</a:t>
            </a:fld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525" y="1063416"/>
            <a:ext cx="9301897" cy="554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ccia a destra 9"/>
          <p:cNvSpPr/>
          <p:nvPr/>
        </p:nvSpPr>
        <p:spPr>
          <a:xfrm>
            <a:off x="3048000" y="4648200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10800000">
            <a:off x="6866709" y="4648200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6200000">
            <a:off x="5408027" y="5584091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18357066">
            <a:off x="840378" y="2410722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45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b="1" dirty="0" smtClean="0"/>
              <a:t>Creare un account</a:t>
            </a:r>
            <a:endParaRPr lang="it-IT" sz="4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800" b="1" dirty="0"/>
              <a:t>Registrazione gratuita </a:t>
            </a:r>
            <a:endParaRPr lang="it-IT" sz="4800" b="1" dirty="0" smtClean="0"/>
          </a:p>
          <a:p>
            <a:pPr marL="0" indent="0" algn="ctr">
              <a:buNone/>
            </a:pPr>
            <a:r>
              <a:rPr lang="it-IT" sz="4800" b="1" dirty="0" smtClean="0"/>
              <a:t>di </a:t>
            </a:r>
            <a:r>
              <a:rPr lang="it-IT" sz="4800" b="1" dirty="0"/>
              <a:t>un account </a:t>
            </a:r>
            <a:endParaRPr lang="it-IT" sz="4800" b="1" dirty="0" smtClean="0"/>
          </a:p>
          <a:p>
            <a:pPr marL="0" indent="0" algn="ctr">
              <a:buNone/>
            </a:pPr>
            <a:r>
              <a:rPr lang="it-IT" sz="4800" b="1" dirty="0" smtClean="0"/>
              <a:t>Microsoft Teams</a:t>
            </a:r>
          </a:p>
          <a:p>
            <a:pPr marL="0" indent="0" algn="ctr">
              <a:buNone/>
            </a:pP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5 mosse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Avv. Gennaro Maria Amoruso amoruso@studioamoruso.net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27743-58B3-4531-B1F2-7B9104C667D9}" type="slidenum">
              <a:rPr lang="en-US" altLang="it-IT" smtClean="0"/>
              <a:pPr>
                <a:defRPr/>
              </a:pPr>
              <a:t>17</a:t>
            </a:fld>
            <a:endParaRPr lang="en-US" altLang="it-IT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67044"/>
            <a:ext cx="21352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b="1" dirty="0" smtClean="0"/>
              <a:t>Creare un account</a:t>
            </a:r>
            <a:endParaRPr lang="it-IT" sz="4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/>
              <a:t>Registrazione gratuita di un account Microsoft </a:t>
            </a:r>
            <a:r>
              <a:rPr lang="it-IT" sz="2800" b="1" dirty="0" smtClean="0"/>
              <a:t>Teams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 smtClean="0"/>
              <a:t>colleghiamoci </a:t>
            </a:r>
            <a:r>
              <a:rPr lang="it-IT" sz="2800" dirty="0"/>
              <a:t>alla pagina di registrazione che si trova al seguente </a:t>
            </a:r>
            <a:r>
              <a:rPr lang="it-IT" sz="2800" dirty="0" smtClean="0"/>
              <a:t>link:</a:t>
            </a:r>
          </a:p>
          <a:p>
            <a:pPr marL="0" indent="0" algn="ctr">
              <a:buNone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://products.office.com/it-it/microsoft-teams </a:t>
            </a:r>
          </a:p>
          <a:p>
            <a:r>
              <a:rPr lang="it-IT" sz="2800" dirty="0" smtClean="0"/>
              <a:t>clicchiamo </a:t>
            </a:r>
            <a:r>
              <a:rPr lang="it-IT" sz="2800" dirty="0"/>
              <a:t>su </a:t>
            </a:r>
            <a:r>
              <a:rPr lang="it-IT" sz="2800" b="1" dirty="0" smtClean="0"/>
              <a:t>«Iscriviti gratis»</a:t>
            </a:r>
            <a:endParaRPr lang="it-IT" sz="2800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Avv. Gennaro Maria Amoruso amoruso@studioamoruso.net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27743-58B3-4531-B1F2-7B9104C667D9}" type="slidenum">
              <a:rPr lang="en-US" altLang="it-IT" smtClean="0"/>
              <a:pPr>
                <a:defRPr/>
              </a:pPr>
              <a:t>18</a:t>
            </a:fld>
            <a:endParaRPr lang="en-US" altLang="it-IT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67044"/>
            <a:ext cx="21352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/>
              <a:t>Creare un account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19</a:t>
            </a:fld>
            <a:endParaRPr lang="it-IT" dirty="0"/>
          </a:p>
        </p:txBody>
      </p:sp>
      <p:pic>
        <p:nvPicPr>
          <p:cNvPr id="6" name="Segnaposto contenut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67" y="1314993"/>
            <a:ext cx="8551167" cy="4924697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844732" y="3777342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136469" y="1286690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Giustizia </a:t>
            </a:r>
            <a:r>
              <a:rPr lang="it-IT" b="1" dirty="0" err="1" smtClean="0"/>
              <a:t>smart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</a:t>
            </a:r>
            <a:r>
              <a:rPr lang="it-IT" dirty="0" smtClean="0"/>
              <a:t>’attuale </a:t>
            </a:r>
            <a:r>
              <a:rPr lang="it-IT" dirty="0"/>
              <a:t>situazione di emergenza epidemiologica da Covid-19 ha previsto l’adozione di nuovi modelli </a:t>
            </a:r>
            <a:r>
              <a:rPr lang="it-IT" b="1" dirty="0"/>
              <a:t>(anche) processuali </a:t>
            </a:r>
            <a:endParaRPr lang="it-IT" b="1" dirty="0" smtClean="0"/>
          </a:p>
          <a:p>
            <a:r>
              <a:rPr lang="it-IT" b="1" dirty="0" smtClean="0"/>
              <a:t>che </a:t>
            </a:r>
            <a:r>
              <a:rPr lang="it-IT" b="1" dirty="0"/>
              <a:t>consentono di rispettare le vigenti prescrizioni sulle distanze tra </a:t>
            </a:r>
            <a:r>
              <a:rPr lang="it-IT" b="1" dirty="0" smtClean="0"/>
              <a:t>persone</a:t>
            </a:r>
          </a:p>
          <a:p>
            <a:r>
              <a:rPr lang="it-IT" dirty="0" smtClean="0"/>
              <a:t>che dettano una </a:t>
            </a:r>
            <a:r>
              <a:rPr lang="it-IT" dirty="0"/>
              <a:t>specifica disciplina in materia di </a:t>
            </a:r>
            <a:r>
              <a:rPr lang="it-IT" dirty="0" smtClean="0"/>
              <a:t>giustizia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Civile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Penale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Amministrativa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Tributaria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Contabile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Militare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09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b="1" dirty="0"/>
              <a:t>Creare un account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2400" b="1" dirty="0"/>
              <a:t>Registrazione gratuita di un account Microsoft </a:t>
            </a:r>
            <a:r>
              <a:rPr lang="it-IT" sz="2400" b="1" dirty="0" smtClean="0"/>
              <a:t>Teams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it-IT" sz="2400" dirty="0" smtClean="0"/>
              <a:t>Inseriamo il nostro </a:t>
            </a:r>
            <a:r>
              <a:rPr lang="it-IT" sz="2400" dirty="0"/>
              <a:t>indirizzo e-mail </a:t>
            </a: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clicchiamo</a:t>
            </a:r>
            <a:r>
              <a:rPr lang="it-IT" sz="2400" dirty="0" smtClean="0"/>
              <a:t> sul tasto </a:t>
            </a:r>
            <a:r>
              <a:rPr lang="it-IT" sz="2400" b="1" dirty="0" smtClean="0"/>
              <a:t>«Avanti»</a:t>
            </a:r>
          </a:p>
          <a:p>
            <a:pPr marL="0" indent="0">
              <a:buNone/>
            </a:pPr>
            <a:endParaRPr lang="it-IT" sz="2400" dirty="0"/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it-IT" altLang="it-IT" sz="2400" b="1" dirty="0" smtClean="0"/>
              <a:t>che indirizzo e-mail scegliere?</a:t>
            </a:r>
            <a:endParaRPr lang="it-IT" altLang="it-IT" sz="2400" b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q"/>
            </a:pPr>
            <a:r>
              <a:rPr lang="it-IT" altLang="it-IT" sz="2400" dirty="0"/>
              <a:t>f</a:t>
            </a:r>
            <a:r>
              <a:rPr lang="it-IT" altLang="it-IT" sz="2400" dirty="0" smtClean="0"/>
              <a:t>acciamo molta attenzione perché useremo </a:t>
            </a:r>
            <a:r>
              <a:rPr lang="it-IT" altLang="it-IT" sz="2400" dirty="0"/>
              <a:t>questo indirizzo e-mail per configurare </a:t>
            </a:r>
            <a:r>
              <a:rPr lang="it-IT" altLang="it-IT" sz="2400" dirty="0" smtClean="0"/>
              <a:t>Teams e per ricevere le comunicazioni del Magistrato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q"/>
            </a:pPr>
            <a:r>
              <a:rPr lang="it-IT" altLang="it-IT" sz="2400" dirty="0" smtClean="0"/>
              <a:t>se abbiamo già un </a:t>
            </a:r>
            <a:r>
              <a:rPr lang="it-IT" altLang="it-IT" sz="2400" dirty="0"/>
              <a:t>account </a:t>
            </a:r>
            <a:r>
              <a:rPr lang="it-IT" altLang="it-IT" sz="2400" dirty="0" smtClean="0"/>
              <a:t>Microsoft possiamo quella e-mail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q"/>
            </a:pPr>
            <a:r>
              <a:rPr lang="it-IT" sz="2400" dirty="0" smtClean="0"/>
              <a:t>si </a:t>
            </a:r>
            <a:r>
              <a:rPr lang="it-IT" sz="2400" dirty="0"/>
              <a:t>s</a:t>
            </a:r>
            <a:r>
              <a:rPr lang="it-IT" sz="2400" dirty="0" smtClean="0"/>
              <a:t>consiglia </a:t>
            </a:r>
            <a:r>
              <a:rPr lang="it-IT" sz="2400" dirty="0"/>
              <a:t>di </a:t>
            </a:r>
            <a:r>
              <a:rPr lang="it-IT" sz="2400" dirty="0" smtClean="0"/>
              <a:t>utilizzare </a:t>
            </a:r>
            <a:r>
              <a:rPr lang="it-IT" sz="2400" dirty="0"/>
              <a:t>l’indirizzo PEC, poiché, a causa delle restrittive configurazioni della PEC, non risulta possibile completare agevolmente la procedura di registrazione </a:t>
            </a:r>
            <a:r>
              <a:rPr lang="it-IT" sz="2400" dirty="0" smtClean="0"/>
              <a:t>dell’account</a:t>
            </a:r>
            <a:r>
              <a:rPr lang="it-IT" sz="2400" dirty="0"/>
              <a:t>	</a:t>
            </a:r>
          </a:p>
          <a:p>
            <a:pPr marL="0" lvl="0" indent="0" algn="l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Avv. Gennaro Maria Amoruso amoruso@studioamoruso.net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27743-58B3-4531-B1F2-7B9104C667D9}" type="slidenum">
              <a:rPr lang="en-US" altLang="it-IT" smtClean="0"/>
              <a:pPr>
                <a:defRPr/>
              </a:pPr>
              <a:t>20</a:t>
            </a:fld>
            <a:endParaRPr lang="en-US" altLang="it-IT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67044"/>
            <a:ext cx="21352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/>
              <a:t>Creare un account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626" y="1949043"/>
            <a:ext cx="5477692" cy="4018188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2272938" y="4256314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274423" y="4386942"/>
            <a:ext cx="3056708" cy="37664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/>
              <a:t>nomecognome@account,it</a:t>
            </a:r>
            <a:endParaRPr lang="it-IT" sz="1400" b="1" dirty="0"/>
          </a:p>
        </p:txBody>
      </p:sp>
      <p:sp>
        <p:nvSpPr>
          <p:cNvPr id="10" name="Freccia a destra 9"/>
          <p:cNvSpPr/>
          <p:nvPr/>
        </p:nvSpPr>
        <p:spPr>
          <a:xfrm>
            <a:off x="4917397" y="5107298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9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/>
              <a:t>Creare un account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/>
              <a:t>Registrazione gratuita di un account Microsoft Teams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it-IT" sz="2400" dirty="0" smtClean="0"/>
              <a:t>nel corso della prima </a:t>
            </a:r>
            <a:r>
              <a:rPr lang="it-IT" sz="2400" dirty="0"/>
              <a:t>registrazione il programma, se non riconosce l’account, chiederà di inserire apposita </a:t>
            </a:r>
            <a:r>
              <a:rPr lang="it-IT" sz="2400" dirty="0" smtClean="0"/>
              <a:t>password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clicchiamo </a:t>
            </a:r>
            <a:r>
              <a:rPr lang="it-IT" sz="2400" dirty="0" smtClean="0"/>
              <a:t>su «</a:t>
            </a:r>
            <a:r>
              <a:rPr lang="it-IT" sz="2400" b="1" dirty="0" smtClean="0"/>
              <a:t>Crea account</a:t>
            </a:r>
            <a:r>
              <a:rPr lang="it-IT" sz="2400" dirty="0" smtClean="0"/>
              <a:t>»</a:t>
            </a:r>
            <a:r>
              <a:rPr lang="it-IT" sz="2400" dirty="0"/>
              <a:t>	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67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/>
              <a:t>Creare un account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794" y="1447800"/>
            <a:ext cx="7585166" cy="416052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108960" y="3753394"/>
            <a:ext cx="3387634" cy="2699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/>
              <a:t>nomecognome@account,it</a:t>
            </a:r>
            <a:endParaRPr lang="it-IT" sz="1400" b="1" dirty="0"/>
          </a:p>
        </p:txBody>
      </p:sp>
      <p:sp>
        <p:nvSpPr>
          <p:cNvPr id="9" name="Freccia a destra 8"/>
          <p:cNvSpPr/>
          <p:nvPr/>
        </p:nvSpPr>
        <p:spPr>
          <a:xfrm>
            <a:off x="5207726" y="4415246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/>
              <a:t>Creare un account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/>
              <a:t>Registrazione gratuita di un account Microsoft Teams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it-IT" sz="2400" dirty="0" smtClean="0"/>
              <a:t>inseriamo </a:t>
            </a:r>
            <a:r>
              <a:rPr lang="it-IT" sz="2400" dirty="0"/>
              <a:t>la password scelta per questo account </a:t>
            </a: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clicchiamo</a:t>
            </a:r>
            <a:r>
              <a:rPr lang="it-IT" sz="2400" dirty="0" smtClean="0"/>
              <a:t> su «</a:t>
            </a:r>
            <a:r>
              <a:rPr lang="it-IT" sz="2400" b="1" dirty="0" smtClean="0"/>
              <a:t>Avanti</a:t>
            </a:r>
            <a:r>
              <a:rPr lang="it-IT" sz="2400" dirty="0" smtClean="0"/>
              <a:t>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si consiglia di non inserire la </a:t>
            </a:r>
            <a:r>
              <a:rPr lang="it-IT" sz="2400" dirty="0"/>
              <a:t>password dell’indirizzo e-mail utilizzato come nome account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una password specifica per questo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</a:t>
            </a:r>
            <a:r>
              <a:rPr lang="it-IT" sz="2400" dirty="0"/>
              <a:t>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 </a:t>
            </a:r>
            <a:r>
              <a:rPr lang="it-IT" sz="2400" dirty="0"/>
              <a:t>	</a:t>
            </a:r>
          </a:p>
          <a:p>
            <a:pPr marL="457200" indent="-457200">
              <a:buFont typeface="+mj-lt"/>
              <a:buAutoNum type="arabicPeriod" startAt="3"/>
            </a:pP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75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/>
              <a:t>Creare un account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414" y="1663337"/>
            <a:ext cx="7228115" cy="4049485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5120640" y="4650377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987039" y="2981846"/>
            <a:ext cx="3701143" cy="2490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/>
              <a:t>nomecognome@account,it</a:t>
            </a:r>
            <a:endParaRPr lang="it-IT" sz="1400" b="1" dirty="0"/>
          </a:p>
        </p:txBody>
      </p:sp>
      <p:sp>
        <p:nvSpPr>
          <p:cNvPr id="11" name="Freccia a destra 10"/>
          <p:cNvSpPr/>
          <p:nvPr/>
        </p:nvSpPr>
        <p:spPr>
          <a:xfrm>
            <a:off x="2007326" y="4249783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0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/>
              <a:t>Creare un account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b="1" dirty="0"/>
              <a:t>Registrazione gratuita di un account Microsoft Teams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t-IT" dirty="0"/>
              <a:t>d</a:t>
            </a:r>
            <a:r>
              <a:rPr lang="it-IT" dirty="0" smtClean="0"/>
              <a:t>opo aver eseguito questi passaggi il </a:t>
            </a:r>
            <a:r>
              <a:rPr lang="it-IT" dirty="0"/>
              <a:t>sistema in automatico invierà sulla casella di posta elettronica che è stata indicata </a:t>
            </a:r>
            <a:endParaRPr lang="it-IT" dirty="0" smtClean="0"/>
          </a:p>
          <a:p>
            <a:pPr marL="0" indent="0" algn="ctr">
              <a:buNone/>
            </a:pPr>
            <a:r>
              <a:rPr lang="it-IT" b="1" dirty="0" smtClean="0"/>
              <a:t>un </a:t>
            </a:r>
            <a:r>
              <a:rPr lang="it-IT" b="1" dirty="0"/>
              <a:t>codice di </a:t>
            </a:r>
            <a:r>
              <a:rPr lang="it-IT" b="1" dirty="0" smtClean="0"/>
              <a:t>accesso</a:t>
            </a:r>
            <a:endParaRPr lang="it-IT" b="1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apriamo </a:t>
            </a:r>
            <a:r>
              <a:rPr lang="it-IT" dirty="0"/>
              <a:t>l'e-mail </a:t>
            </a: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ricopiamo </a:t>
            </a:r>
            <a:r>
              <a:rPr lang="it-IT" dirty="0"/>
              <a:t>il codice nello spazio indicato nella </a:t>
            </a:r>
            <a:r>
              <a:rPr lang="it-IT" dirty="0" smtClean="0"/>
              <a:t>schermata di registrazione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clicchiamo</a:t>
            </a:r>
            <a:r>
              <a:rPr lang="it-IT" dirty="0" smtClean="0"/>
              <a:t> </a:t>
            </a:r>
            <a:r>
              <a:rPr lang="it-IT" dirty="0"/>
              <a:t>su </a:t>
            </a:r>
            <a:r>
              <a:rPr lang="it-IT" dirty="0" smtClean="0"/>
              <a:t>«</a:t>
            </a:r>
            <a:r>
              <a:rPr lang="it-IT" b="1" dirty="0" smtClean="0"/>
              <a:t>Avanti</a:t>
            </a:r>
            <a:r>
              <a:rPr lang="it-IT" dirty="0" smtClean="0"/>
              <a:t>»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compiliamo gli ultimi campi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Nome Cognome e nome azienda Stato</a:t>
            </a:r>
          </a:p>
          <a:p>
            <a:r>
              <a:rPr lang="it-IT" dirty="0" smtClean="0"/>
              <a:t>ed infine </a:t>
            </a:r>
            <a:r>
              <a:rPr lang="it-IT" dirty="0"/>
              <a:t>clicchiamo </a:t>
            </a:r>
            <a:r>
              <a:rPr lang="it-IT" dirty="0" smtClean="0"/>
              <a:t>e </a:t>
            </a:r>
            <a:r>
              <a:rPr lang="it-IT" dirty="0"/>
              <a:t>su </a:t>
            </a:r>
            <a:r>
              <a:rPr lang="it-IT" dirty="0" smtClean="0"/>
              <a:t>«</a:t>
            </a:r>
            <a:r>
              <a:rPr lang="it-IT" b="1" dirty="0" smtClean="0"/>
              <a:t>Configura Teams</a:t>
            </a:r>
            <a:r>
              <a:rPr lang="it-IT" dirty="0" smtClean="0"/>
              <a:t>»</a:t>
            </a:r>
          </a:p>
          <a:p>
            <a:pPr marL="0" indent="0" algn="ctr"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questo punto 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possiamo 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operare all'interno di 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</a:t>
            </a:r>
            <a:endParaRPr lang="it-IT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40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/>
              <a:t>Creare un account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59" y="1152983"/>
            <a:ext cx="9449228" cy="5206444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152503" y="2464526"/>
            <a:ext cx="3770811" cy="2960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/>
              <a:t>nomecognome@account,it</a:t>
            </a:r>
            <a:endParaRPr lang="it-IT" sz="1400" b="1" dirty="0"/>
          </a:p>
        </p:txBody>
      </p:sp>
      <p:sp>
        <p:nvSpPr>
          <p:cNvPr id="9" name="Rettangolo 8"/>
          <p:cNvSpPr/>
          <p:nvPr/>
        </p:nvSpPr>
        <p:spPr>
          <a:xfrm>
            <a:off x="2699658" y="3370217"/>
            <a:ext cx="3892732" cy="1654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/>
              <a:t>nomecognome@account,it</a:t>
            </a:r>
            <a:endParaRPr lang="it-IT" sz="1400" b="1" dirty="0"/>
          </a:p>
        </p:txBody>
      </p:sp>
      <p:sp>
        <p:nvSpPr>
          <p:cNvPr id="10" name="Rettangolo 9"/>
          <p:cNvSpPr/>
          <p:nvPr/>
        </p:nvSpPr>
        <p:spPr>
          <a:xfrm>
            <a:off x="2778033" y="3944983"/>
            <a:ext cx="2987039" cy="33667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Codice ricevuto sulla e-mail </a:t>
            </a:r>
            <a:endParaRPr lang="it-IT" sz="1400" b="1" dirty="0"/>
          </a:p>
        </p:txBody>
      </p:sp>
      <p:sp>
        <p:nvSpPr>
          <p:cNvPr id="11" name="Freccia a destra 10"/>
          <p:cNvSpPr/>
          <p:nvPr/>
        </p:nvSpPr>
        <p:spPr>
          <a:xfrm>
            <a:off x="1652192" y="3881067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5333997" y="5434149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8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/>
              <a:t>Creare un account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28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44" y="1358536"/>
            <a:ext cx="8232277" cy="4889863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4486323" y="5307595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447107" y="3222171"/>
            <a:ext cx="1036321" cy="2187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219449" y="3222171"/>
            <a:ext cx="1042013" cy="2187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447107" y="3690443"/>
            <a:ext cx="1105988" cy="226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63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 smtClean="0"/>
              <a:t>Installazione di Teams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/>
              <a:t>Installazione gratuita dell'</a:t>
            </a:r>
            <a:r>
              <a:rPr lang="it-IT" b="1" dirty="0" err="1"/>
              <a:t>App</a:t>
            </a:r>
            <a:r>
              <a:rPr lang="it-IT" b="1" dirty="0"/>
              <a:t> </a:t>
            </a:r>
            <a:r>
              <a:rPr lang="it-IT" b="1" dirty="0" smtClean="0"/>
              <a:t>Desktop </a:t>
            </a:r>
            <a:r>
              <a:rPr lang="it-IT" b="1" dirty="0"/>
              <a:t>in ambiente Windows </a:t>
            </a:r>
            <a:endParaRPr lang="it-IT" dirty="0"/>
          </a:p>
          <a:p>
            <a:r>
              <a:rPr lang="it-IT" dirty="0" smtClean="0"/>
              <a:t>in </a:t>
            </a:r>
            <a:r>
              <a:rPr lang="it-IT" dirty="0"/>
              <a:t>alternativa </a:t>
            </a:r>
            <a:r>
              <a:rPr lang="it-IT" dirty="0" smtClean="0"/>
              <a:t>all’accesso </a:t>
            </a:r>
            <a:r>
              <a:rPr lang="it-IT" dirty="0"/>
              <a:t>via web </a:t>
            </a:r>
            <a:r>
              <a:rPr lang="it-IT" dirty="0" smtClean="0"/>
              <a:t>possiamo </a:t>
            </a:r>
            <a:r>
              <a:rPr lang="it-IT" dirty="0"/>
              <a:t>accedere a Teams anche previa installazione dell'</a:t>
            </a:r>
            <a:r>
              <a:rPr lang="it-IT" dirty="0" err="1"/>
              <a:t>App</a:t>
            </a:r>
            <a:r>
              <a:rPr lang="it-IT" dirty="0"/>
              <a:t> su Desktop. </a:t>
            </a:r>
          </a:p>
          <a:p>
            <a:r>
              <a:rPr lang="it-IT" dirty="0" smtClean="0"/>
              <a:t>questa </a:t>
            </a:r>
            <a:r>
              <a:rPr lang="it-IT" dirty="0"/>
              <a:t>opzione è consigliata in quanto offre maggiori </a:t>
            </a:r>
            <a:r>
              <a:rPr lang="it-IT" dirty="0" smtClean="0"/>
              <a:t>funzionalità</a:t>
            </a:r>
          </a:p>
          <a:p>
            <a:endParaRPr lang="it-IT" dirty="0"/>
          </a:p>
          <a:p>
            <a:r>
              <a:rPr lang="it-IT" dirty="0" smtClean="0"/>
              <a:t>la </a:t>
            </a:r>
            <a:r>
              <a:rPr lang="it-IT" dirty="0"/>
              <a:t>scelta tra </a:t>
            </a:r>
            <a:r>
              <a:rPr lang="it-IT" dirty="0" smtClean="0"/>
              <a:t>Accesso via web e </a:t>
            </a:r>
            <a:r>
              <a:rPr lang="it-IT" dirty="0" err="1" smtClean="0"/>
              <a:t>App</a:t>
            </a:r>
            <a:r>
              <a:rPr lang="it-IT" dirty="0" smtClean="0"/>
              <a:t> su Desktop rimane </a:t>
            </a:r>
            <a:r>
              <a:rPr lang="it-IT" dirty="0"/>
              <a:t>indifferente ai fini della partecipazione </a:t>
            </a:r>
            <a:r>
              <a:rPr lang="it-IT" dirty="0" smtClean="0"/>
              <a:t>all'udienza</a:t>
            </a:r>
          </a:p>
          <a:p>
            <a:pPr marL="0" indent="0" algn="ctr">
              <a:buNone/>
            </a:pPr>
            <a:r>
              <a:rPr lang="it-IT" b="1" dirty="0" smtClean="0"/>
              <a:t>bisogna precisare che l’</a:t>
            </a:r>
            <a:r>
              <a:rPr lang="it-IT" b="1" dirty="0" err="1" smtClean="0"/>
              <a:t>App</a:t>
            </a:r>
            <a:r>
              <a:rPr lang="it-IT" b="1" dirty="0" smtClean="0"/>
              <a:t> Desktop </a:t>
            </a:r>
          </a:p>
          <a:p>
            <a:pPr marL="0" indent="0" algn="ctr">
              <a:buNone/>
            </a:pPr>
            <a:r>
              <a:rPr lang="it-IT" b="1" dirty="0" smtClean="0"/>
              <a:t>funziona </a:t>
            </a:r>
            <a:r>
              <a:rPr lang="it-IT" b="1" dirty="0"/>
              <a:t>correttamente anche in ambiente Mac o </a:t>
            </a:r>
            <a:r>
              <a:rPr lang="it-IT" b="1" dirty="0" smtClean="0"/>
              <a:t>Linux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29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95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Giustizia </a:t>
            </a:r>
            <a:r>
              <a:rPr lang="it-IT" b="1" dirty="0" err="1"/>
              <a:t>smart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</a:t>
            </a:r>
            <a:r>
              <a:rPr lang="it-IT" dirty="0" smtClean="0"/>
              <a:t>a legge </a:t>
            </a:r>
            <a:r>
              <a:rPr lang="it-IT" dirty="0"/>
              <a:t>24 aprile 2020, n. 27 </a:t>
            </a:r>
            <a:r>
              <a:rPr lang="it-IT" dirty="0" smtClean="0"/>
              <a:t> che ha convertito il decreto- </a:t>
            </a:r>
            <a:r>
              <a:rPr lang="it-IT" dirty="0"/>
              <a:t>legge </a:t>
            </a:r>
            <a:r>
              <a:rPr lang="it-IT" dirty="0" smtClean="0"/>
              <a:t>«Cura Italia» agli </a:t>
            </a:r>
            <a:r>
              <a:rPr lang="it-IT" dirty="0"/>
              <a:t>art. 83, 84, 85 </a:t>
            </a:r>
            <a:endParaRPr lang="it-IT" dirty="0" smtClean="0"/>
          </a:p>
          <a:p>
            <a:r>
              <a:rPr lang="it-IT" dirty="0" smtClean="0"/>
              <a:t>contiene </a:t>
            </a:r>
            <a:r>
              <a:rPr lang="it-IT" dirty="0"/>
              <a:t>disposizioni volte al rinvio d’ufficio delle udienze e alla sospensione dei termini processuali (prorogati </a:t>
            </a:r>
            <a:r>
              <a:rPr lang="it-IT" dirty="0" smtClean="0"/>
              <a:t>sino allo scorso 11 </a:t>
            </a:r>
            <a:r>
              <a:rPr lang="it-IT" dirty="0"/>
              <a:t>maggio</a:t>
            </a:r>
            <a:r>
              <a:rPr lang="it-IT" dirty="0" smtClean="0"/>
              <a:t>)</a:t>
            </a:r>
          </a:p>
          <a:p>
            <a:r>
              <a:rPr lang="it-IT" dirty="0" smtClean="0"/>
              <a:t>l’adozione </a:t>
            </a:r>
            <a:r>
              <a:rPr lang="it-IT" dirty="0"/>
              <a:t>di misure organizzative per la limitazione dell’orario e dell’accesso al pubblico agli uffici </a:t>
            </a:r>
            <a:r>
              <a:rPr lang="it-IT" dirty="0" smtClean="0"/>
              <a:t>giudiziari</a:t>
            </a:r>
          </a:p>
          <a:p>
            <a:r>
              <a:rPr lang="it-IT" b="1" dirty="0" smtClean="0"/>
              <a:t>l’introduzione della</a:t>
            </a:r>
            <a:r>
              <a:rPr lang="it-IT" b="1" dirty="0"/>
              <a:t> trattazione delle udienze che prevedono collegamenti da remoto per il periodo compreso tra il 12 </a:t>
            </a:r>
            <a:r>
              <a:rPr lang="it-IT" b="1" dirty="0" smtClean="0"/>
              <a:t>maggio</a:t>
            </a:r>
            <a:r>
              <a:rPr lang="it-IT" b="1" dirty="0"/>
              <a:t> ed il 31 luglio </a:t>
            </a:r>
            <a:r>
              <a:rPr lang="it-IT" b="1" dirty="0" smtClean="0"/>
              <a:t>2020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991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 smtClean="0"/>
              <a:t>Installazione di Teams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/>
              <a:t>Installazione gratuita dell'</a:t>
            </a:r>
            <a:r>
              <a:rPr lang="it-IT" b="1" dirty="0" err="1"/>
              <a:t>App</a:t>
            </a:r>
            <a:r>
              <a:rPr lang="it-IT" b="1" dirty="0"/>
              <a:t> </a:t>
            </a:r>
            <a:r>
              <a:rPr lang="it-IT" b="1" dirty="0" smtClean="0"/>
              <a:t>Desktop </a:t>
            </a:r>
            <a:r>
              <a:rPr lang="it-IT" b="1" dirty="0"/>
              <a:t>in ambiente Windows </a:t>
            </a:r>
            <a:endParaRPr lang="it-IT" dirty="0"/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p</a:t>
            </a:r>
            <a:r>
              <a:rPr lang="it-IT" dirty="0" smtClean="0"/>
              <a:t>er </a:t>
            </a:r>
            <a:r>
              <a:rPr lang="it-IT" dirty="0"/>
              <a:t>scaricare e installare il programma sul proprio pc collegarsi al sito </a:t>
            </a:r>
            <a:r>
              <a:rPr lang="it-IT" dirty="0" err="1"/>
              <a:t>microsoft</a:t>
            </a:r>
            <a:r>
              <a:rPr lang="it-IT" dirty="0"/>
              <a:t> alla pagina dedicata al download al seguente indirizzo: </a:t>
            </a:r>
          </a:p>
          <a:p>
            <a:pPr marL="0" indent="0" algn="ctr">
              <a:buNone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https://teams.microsoft.com/downloads </a:t>
            </a:r>
          </a:p>
          <a:p>
            <a:endParaRPr lang="it-IT" dirty="0" smtClean="0"/>
          </a:p>
          <a:p>
            <a:r>
              <a:rPr lang="it-IT" dirty="0" smtClean="0"/>
              <a:t>clicchiamo sul </a:t>
            </a:r>
            <a:r>
              <a:rPr lang="it-IT" dirty="0"/>
              <a:t>tasto </a:t>
            </a:r>
            <a:r>
              <a:rPr lang="it-IT" dirty="0" smtClean="0"/>
              <a:t>«</a:t>
            </a:r>
            <a:r>
              <a:rPr lang="it-IT" b="1" dirty="0" smtClean="0"/>
              <a:t>Scarica Teams»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il </a:t>
            </a:r>
            <a:r>
              <a:rPr lang="it-IT" dirty="0"/>
              <a:t>sito individuerà automaticamente la versione </a:t>
            </a:r>
            <a:r>
              <a:rPr lang="it-IT" dirty="0" smtClean="0"/>
              <a:t>più adatta </a:t>
            </a:r>
            <a:r>
              <a:rPr lang="it-IT" dirty="0"/>
              <a:t>in relazione al sistema operativo </a:t>
            </a:r>
            <a:r>
              <a:rPr lang="it-IT" dirty="0" smtClean="0"/>
              <a:t>che usiamo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36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 smtClean="0"/>
              <a:t>Installazione di Teams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/>
              <a:t>Installazione gratuita dell'</a:t>
            </a:r>
            <a:r>
              <a:rPr lang="it-IT" sz="2400" b="1" dirty="0" err="1"/>
              <a:t>App</a:t>
            </a:r>
            <a:r>
              <a:rPr lang="it-IT" sz="2400" b="1" dirty="0"/>
              <a:t> </a:t>
            </a:r>
            <a:r>
              <a:rPr lang="it-IT" sz="2400" b="1" dirty="0" smtClean="0"/>
              <a:t>Desktop </a:t>
            </a:r>
            <a:r>
              <a:rPr lang="it-IT" sz="2400" b="1" dirty="0"/>
              <a:t>in ambiente Windows </a:t>
            </a:r>
            <a:endParaRPr lang="it-IT" sz="2400" dirty="0"/>
          </a:p>
          <a:p>
            <a:pPr marL="457200" indent="-457200">
              <a:buFont typeface="+mj-lt"/>
              <a:buAutoNum type="arabicPeriod" startAt="2"/>
            </a:pPr>
            <a:r>
              <a:rPr lang="it-IT" sz="2400" dirty="0" smtClean="0"/>
              <a:t>effettuata </a:t>
            </a:r>
            <a:r>
              <a:rPr lang="it-IT" sz="2400" dirty="0"/>
              <a:t>l'operazione </a:t>
            </a:r>
            <a:r>
              <a:rPr lang="it-IT" sz="2400" dirty="0" smtClean="0"/>
              <a:t>di download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possiamo selezionare la cartella dove vogliamo salvare il file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cliccare su «</a:t>
            </a:r>
            <a:r>
              <a:rPr lang="it-IT" sz="2400" b="1" dirty="0" smtClean="0"/>
              <a:t>Salva</a:t>
            </a:r>
            <a:r>
              <a:rPr lang="it-IT" sz="2400" dirty="0" smtClean="0"/>
              <a:t>»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it-IT" sz="2400" dirty="0" smtClean="0"/>
              <a:t>dopo aver scaricato </a:t>
            </a:r>
            <a:r>
              <a:rPr lang="it-IT" sz="2400" dirty="0"/>
              <a:t>il </a:t>
            </a:r>
            <a:r>
              <a:rPr lang="it-IT" sz="2400" dirty="0" smtClean="0"/>
              <a:t>programma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fare «doppio click» </a:t>
            </a:r>
            <a:r>
              <a:rPr lang="it-IT" sz="2400" dirty="0"/>
              <a:t>sul relativo file in modo da procedere con </a:t>
            </a:r>
            <a:r>
              <a:rPr lang="it-IT" sz="2400" dirty="0" smtClean="0"/>
              <a:t>l'installazione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a questo punto il </a:t>
            </a:r>
            <a:r>
              <a:rPr lang="it-IT" sz="2400" dirty="0"/>
              <a:t>file verrà installato </a:t>
            </a:r>
            <a:r>
              <a:rPr lang="it-IT" sz="2400" dirty="0" smtClean="0"/>
              <a:t>automaticamente 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24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 smtClean="0"/>
              <a:t>Installazione di Teams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/>
              <a:t>Installazione gratuita dell'</a:t>
            </a:r>
            <a:r>
              <a:rPr lang="it-IT" b="1" dirty="0" err="1"/>
              <a:t>App</a:t>
            </a:r>
            <a:r>
              <a:rPr lang="it-IT" b="1" dirty="0"/>
              <a:t> </a:t>
            </a:r>
            <a:r>
              <a:rPr lang="it-IT" b="1" dirty="0" smtClean="0"/>
              <a:t>Desktop </a:t>
            </a:r>
            <a:r>
              <a:rPr lang="it-IT" b="1" dirty="0"/>
              <a:t>in ambiente Windows </a:t>
            </a: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/>
              <a:t>Abbiamo installato l’</a:t>
            </a:r>
            <a:r>
              <a:rPr lang="it-IT" b="1" dirty="0" err="1" smtClean="0"/>
              <a:t>App</a:t>
            </a:r>
            <a:r>
              <a:rPr lang="it-IT" b="1" dirty="0" smtClean="0"/>
              <a:t> Desktop sul nostro PC</a:t>
            </a:r>
            <a:endParaRPr lang="it-IT" dirty="0"/>
          </a:p>
          <a:p>
            <a:pPr marL="457200" indent="-457200">
              <a:buFont typeface="+mj-lt"/>
              <a:buAutoNum type="arabicPeriod" startAt="4"/>
            </a:pPr>
            <a:r>
              <a:rPr lang="it-IT" dirty="0" smtClean="0"/>
              <a:t>si </a:t>
            </a:r>
            <a:r>
              <a:rPr lang="it-IT" dirty="0"/>
              <a:t>aprirà una finestra di dialogo </a:t>
            </a: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la </a:t>
            </a:r>
            <a:r>
              <a:rPr lang="it-IT" dirty="0"/>
              <a:t>quale richiede di inserire l'indirizzo e-mail di accesso che si utilizza per l'account </a:t>
            </a:r>
            <a:r>
              <a:rPr lang="it-IT" dirty="0" smtClean="0"/>
              <a:t>Teams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possiamo accedere a Teams ed operare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	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88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b="1" dirty="0" smtClean="0"/>
              <a:t>Si parte!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487" y="1152983"/>
            <a:ext cx="9165969" cy="5239108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33</a:t>
            </a:fld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3537089" y="4166772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9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/>
              <a:t>Si parte!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556" y="1063416"/>
            <a:ext cx="9284479" cy="5164269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34</a:t>
            </a:fld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3535497" y="3311026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599535" y="2680346"/>
            <a:ext cx="2062522" cy="21960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nomecognome@account,it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3509368" y="2601289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7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Cosa possiamo fare con Teams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Microsoft Teams è una piattaforma di chat e </a:t>
            </a:r>
            <a:r>
              <a:rPr lang="it-IT" dirty="0" err="1"/>
              <a:t>videochat</a:t>
            </a:r>
            <a:r>
              <a:rPr lang="it-IT" dirty="0"/>
              <a:t> </a:t>
            </a:r>
          </a:p>
          <a:p>
            <a:pPr marL="0" indent="0" algn="ctr">
              <a:buNone/>
            </a:pPr>
            <a:r>
              <a:rPr lang="it-IT" b="1" dirty="0" smtClean="0"/>
              <a:t>progettata </a:t>
            </a:r>
            <a:r>
              <a:rPr lang="it-IT" b="1" dirty="0"/>
              <a:t>per semplificare il lavoro di </a:t>
            </a:r>
            <a:r>
              <a:rPr lang="it-IT" b="1" dirty="0" smtClean="0"/>
              <a:t>gruppo</a:t>
            </a:r>
          </a:p>
          <a:p>
            <a:r>
              <a:rPr lang="it-IT" dirty="0" smtClean="0"/>
              <a:t>per </a:t>
            </a:r>
            <a:r>
              <a:rPr lang="it-IT" dirty="0"/>
              <a:t>mettere in contatto chi lavora in diversi uffici in grandi e piccole </a:t>
            </a:r>
            <a:r>
              <a:rPr lang="it-IT" dirty="0" smtClean="0"/>
              <a:t>aziende ed in studi legali</a:t>
            </a:r>
          </a:p>
          <a:p>
            <a:r>
              <a:rPr lang="it-IT" b="1" dirty="0" smtClean="0"/>
              <a:t>permette </a:t>
            </a:r>
            <a:r>
              <a:rPr lang="it-IT" b="1" dirty="0"/>
              <a:t>di creare un'organizzazione del lavoro a distanza con strumenti come la chat e la condivisione di </a:t>
            </a:r>
            <a:r>
              <a:rPr lang="it-IT" b="1" dirty="0" smtClean="0"/>
              <a:t>documenti</a:t>
            </a:r>
            <a:endParaRPr lang="it-IT" b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essendo </a:t>
            </a:r>
            <a:r>
              <a:rPr lang="it-IT" dirty="0"/>
              <a:t>di </a:t>
            </a:r>
            <a:r>
              <a:rPr lang="it-IT" dirty="0" smtClean="0"/>
              <a:t>Microsoft, </a:t>
            </a:r>
            <a:r>
              <a:rPr lang="it-IT" dirty="0"/>
              <a:t>Teams si integra perfettamente con altri prodotti della suite Office, con Outlook, oltre che con strumenti </a:t>
            </a:r>
            <a:r>
              <a:rPr lang="it-IT" dirty="0" err="1"/>
              <a:t>cloud</a:t>
            </a:r>
            <a:r>
              <a:rPr lang="it-IT" dirty="0"/>
              <a:t> come </a:t>
            </a:r>
            <a:r>
              <a:rPr lang="it-IT" dirty="0" err="1"/>
              <a:t>Onedrive</a:t>
            </a:r>
            <a:r>
              <a:rPr lang="it-IT" dirty="0"/>
              <a:t>, SharePoint, Skype e </a:t>
            </a:r>
            <a:r>
              <a:rPr lang="it-IT" dirty="0" smtClean="0"/>
              <a:t>OneNote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35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07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Il Team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è il TEAM</a:t>
            </a:r>
          </a:p>
          <a:p>
            <a:r>
              <a:rPr lang="it-IT" sz="2400" dirty="0" smtClean="0"/>
              <a:t>Si intende per «Team» l’insieme dei soggetti chiamati a partecipare all’udienza programmata nelle modalità previste dall’art. 2 comma 2 D.L. 11 dell’8 marzo 2020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il Giudice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i procuratori delle Parti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le Parti stesse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i praticanti avvocati. 	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36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04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Creare un Team</a:t>
            </a:r>
            <a:endParaRPr lang="it-IT" b="1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257410"/>
            <a:ext cx="9706429" cy="5438665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37</a:t>
            </a:fld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 rot="16200000">
            <a:off x="4917398" y="4339726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 rot="15088440">
            <a:off x="8517074" y="1652951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10800000">
            <a:off x="3907747" y="6186072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Creare un Team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38</a:t>
            </a:fld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 rot="16200000">
            <a:off x="4917398" y="4339726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6" y="1211571"/>
            <a:ext cx="9478778" cy="4873370"/>
          </a:xfrm>
        </p:spPr>
      </p:pic>
      <p:sp>
        <p:nvSpPr>
          <p:cNvPr id="11" name="Freccia a destra 10"/>
          <p:cNvSpPr/>
          <p:nvPr/>
        </p:nvSpPr>
        <p:spPr>
          <a:xfrm rot="16200000">
            <a:off x="3977389" y="3548107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10800000">
            <a:off x="3432587" y="5443263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3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Creare un Team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9" y="1332411"/>
            <a:ext cx="9140312" cy="5141426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39</a:t>
            </a:fld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2975904" y="2977103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7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/>
              <a:t>Udienza da Remoto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 smtClean="0"/>
              <a:t>La norma </a:t>
            </a:r>
          </a:p>
          <a:p>
            <a:pPr marL="0" indent="0" algn="ctr">
              <a:buNone/>
            </a:pPr>
            <a:r>
              <a:rPr lang="it-IT" sz="2400" dirty="0"/>
              <a:t>Decreto Legge «Cura Italia del 17 marzo 2020 n. </a:t>
            </a:r>
            <a:r>
              <a:rPr lang="it-IT" sz="2400" dirty="0" smtClean="0"/>
              <a:t>18</a:t>
            </a:r>
          </a:p>
          <a:p>
            <a:pPr marL="0" indent="0" algn="ctr">
              <a:buNone/>
            </a:pPr>
            <a:r>
              <a:rPr lang="it-IT" sz="2400" dirty="0" smtClean="0"/>
              <a:t>convertito dalla Legge 24 </a:t>
            </a:r>
            <a:r>
              <a:rPr lang="it-IT" sz="2400" dirty="0"/>
              <a:t>aprile 2020, n. 27 </a:t>
            </a:r>
          </a:p>
          <a:p>
            <a:pPr marL="0" indent="0" algn="ctr">
              <a:buNone/>
            </a:pPr>
            <a:endParaRPr lang="it-IT" sz="2400" b="1" dirty="0" smtClean="0"/>
          </a:p>
          <a:p>
            <a:r>
              <a:rPr lang="it-IT" sz="2400" b="1" dirty="0" smtClean="0"/>
              <a:t>articolo </a:t>
            </a:r>
            <a:r>
              <a:rPr lang="it-IT" sz="2400" b="1" dirty="0"/>
              <a:t>83, comma settimo, </a:t>
            </a:r>
            <a:r>
              <a:rPr lang="it-IT" sz="2400" b="1" dirty="0" smtClean="0"/>
              <a:t>lettera </a:t>
            </a:r>
            <a:r>
              <a:rPr lang="it-IT" sz="2400" b="1" dirty="0"/>
              <a:t>f</a:t>
            </a:r>
            <a:r>
              <a:rPr lang="it-IT" sz="2400" b="1" dirty="0" smtClean="0"/>
              <a:t>)</a:t>
            </a:r>
          </a:p>
          <a:p>
            <a:r>
              <a:rPr lang="it-IT" sz="2400" b="1" dirty="0" smtClean="0"/>
              <a:t>articolo 83 comma dodicesimo</a:t>
            </a:r>
            <a:endParaRPr lang="it-IT" sz="24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54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Creare un Team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" y="1236617"/>
            <a:ext cx="8962263" cy="5238206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40</a:t>
            </a:fld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2984615" y="2436850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2984614" y="3071046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3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Creare un Team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5" y="1552302"/>
            <a:ext cx="9493903" cy="5042763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41</a:t>
            </a:fld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>
            <a:off x="2601436" y="2849040"/>
            <a:ext cx="862149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28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Creare un Team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42" y="1279816"/>
            <a:ext cx="8887224" cy="4999064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42</a:t>
            </a:fld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 rot="16200000">
            <a:off x="3951582" y="2812665"/>
            <a:ext cx="1053102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Creare un Team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4" y="1213943"/>
            <a:ext cx="9360415" cy="5265234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43</a:t>
            </a:fld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>
            <a:off x="2775924" y="2977103"/>
            <a:ext cx="1053102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2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Creare un Team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" y="1166949"/>
            <a:ext cx="9206255" cy="5178519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44</a:t>
            </a:fld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 rot="16200000">
            <a:off x="3986415" y="4580747"/>
            <a:ext cx="1053102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35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Creare un Team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2" y="1306287"/>
            <a:ext cx="9111100" cy="5124994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45</a:t>
            </a:fld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 rot="17872346">
            <a:off x="2000861" y="2767775"/>
            <a:ext cx="1053102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Creare un Team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46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68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Le funzioni di Teams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 smtClean="0"/>
              <a:t>Le principali funzioni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b="1" dirty="0" smtClean="0"/>
              <a:t>la </a:t>
            </a:r>
            <a:r>
              <a:rPr lang="it-IT" sz="2800" b="1" dirty="0"/>
              <a:t>Chat</a:t>
            </a:r>
            <a:endParaRPr lang="it-IT" sz="2800" dirty="0"/>
          </a:p>
          <a:p>
            <a:pPr marL="457200" indent="-457200">
              <a:buFont typeface="+mj-lt"/>
              <a:buAutoNum type="arabicPeriod"/>
            </a:pPr>
            <a:r>
              <a:rPr lang="it-IT" sz="2800" b="1" dirty="0" smtClean="0"/>
              <a:t>Chat </a:t>
            </a:r>
            <a:r>
              <a:rPr lang="it-IT" sz="2800" b="1" dirty="0"/>
              <a:t>privata</a:t>
            </a:r>
            <a:endParaRPr lang="it-IT" sz="2800" dirty="0"/>
          </a:p>
          <a:p>
            <a:pPr marL="457200" indent="-457200">
              <a:buFont typeface="+mj-lt"/>
              <a:buAutoNum type="arabicPeriod"/>
            </a:pPr>
            <a:r>
              <a:rPr lang="it-IT" sz="2800" b="1" dirty="0" smtClean="0"/>
              <a:t>Condivisione </a:t>
            </a:r>
            <a:r>
              <a:rPr lang="it-IT" sz="2800" b="1" dirty="0"/>
              <a:t>di file</a:t>
            </a:r>
            <a:endParaRPr lang="it-IT" sz="2800" dirty="0"/>
          </a:p>
          <a:p>
            <a:pPr marL="457200" indent="-457200">
              <a:buFont typeface="+mj-lt"/>
              <a:buAutoNum type="arabicPeriod"/>
            </a:pPr>
            <a:r>
              <a:rPr lang="it-IT" sz="2800" b="1" dirty="0" smtClean="0"/>
              <a:t>Riunione </a:t>
            </a:r>
            <a:r>
              <a:rPr lang="it-IT" sz="2800" b="1" dirty="0"/>
              <a:t>virtuale in diretta</a:t>
            </a:r>
            <a:endParaRPr lang="it-IT" sz="2800" dirty="0"/>
          </a:p>
          <a:p>
            <a:pPr marL="457200" indent="-457200"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47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04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Le funzioni di Teams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b="1" dirty="0"/>
              <a:t>La Chat</a:t>
            </a:r>
            <a:endParaRPr lang="it-IT" dirty="0"/>
          </a:p>
          <a:p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prima funzione che si andrà ad usare in una nuova organizzazione creata con Microsoft Teams è sicuramente la chat </a:t>
            </a:r>
            <a:r>
              <a:rPr lang="it-IT" dirty="0" smtClean="0"/>
              <a:t>dell'organizzazione</a:t>
            </a:r>
            <a:r>
              <a:rPr lang="it-IT" dirty="0"/>
              <a:t>, nella sezione </a:t>
            </a:r>
            <a:r>
              <a:rPr lang="it-IT" b="1" dirty="0" smtClean="0"/>
              <a:t>Team</a:t>
            </a: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si </a:t>
            </a:r>
            <a:r>
              <a:rPr lang="it-IT" dirty="0"/>
              <a:t>può interagire con tutti i membri della tua organizzazione e si può indirizzare un messaggio a singoli membri usando il simbolo della @ seguita dal </a:t>
            </a:r>
            <a:r>
              <a:rPr lang="it-IT" dirty="0" smtClean="0"/>
              <a:t>nome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si </a:t>
            </a:r>
            <a:r>
              <a:rPr lang="it-IT" dirty="0"/>
              <a:t>possono scrivere testi formattati ed aggiungere anche immagini, </a:t>
            </a:r>
            <a:r>
              <a:rPr lang="it-IT" dirty="0" err="1"/>
              <a:t>emoji</a:t>
            </a:r>
            <a:r>
              <a:rPr lang="it-IT" dirty="0"/>
              <a:t> e qualsiasi altra </a:t>
            </a:r>
            <a:r>
              <a:rPr lang="it-IT" dirty="0" smtClean="0"/>
              <a:t>cosa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chiunque </a:t>
            </a:r>
            <a:r>
              <a:rPr lang="it-IT" dirty="0"/>
              <a:t>nel team può quindi rispondere al tuo messaggio e avviare la conversazione.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it-IT" b="1" dirty="0"/>
              <a:t>Chat privata</a:t>
            </a:r>
            <a:endParaRPr lang="it-IT" dirty="0"/>
          </a:p>
          <a:p>
            <a:r>
              <a:rPr lang="it-IT" dirty="0" smtClean="0"/>
              <a:t>invece di parlare all'intero team, è possibile avviare una chat privata con una sola persona o con un gruppo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per farlo, si può premere sulla sezione </a:t>
            </a:r>
            <a:r>
              <a:rPr lang="it-IT" b="1" dirty="0" smtClean="0"/>
              <a:t>Chat</a:t>
            </a:r>
            <a:r>
              <a:rPr lang="it-IT" dirty="0" smtClean="0"/>
              <a:t> sulla barra degli strumenti a sinistra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quando si avvia una nuova chat, scrivere il nome della persona o delle persone con cui si vuol parlare nel campo A nella parte superiore dello schermo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le chat vengono salvate sul lato sinistro dello schermo per un rapido accesso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Avv. Gennaro Maria Amoruso amoruso@studioamoruso.net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48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48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Le funzioni di Teams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it-IT" b="1" dirty="0" smtClean="0"/>
              <a:t>Condivisione </a:t>
            </a:r>
            <a:r>
              <a:rPr lang="it-IT" b="1" dirty="0"/>
              <a:t>di file</a:t>
            </a:r>
            <a:endParaRPr lang="it-IT" dirty="0"/>
          </a:p>
          <a:p>
            <a:r>
              <a:rPr lang="it-IT" dirty="0" smtClean="0"/>
              <a:t>si </a:t>
            </a:r>
            <a:r>
              <a:rPr lang="it-IT" dirty="0"/>
              <a:t>possono condividere file con tutti i membri del team cliccando sull'icona della graffetta e selezionando il file dal sito Microsoft Teams, da OneDrive o dal </a:t>
            </a:r>
            <a:r>
              <a:rPr lang="it-IT" dirty="0" smtClean="0"/>
              <a:t>computer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se </a:t>
            </a:r>
            <a:r>
              <a:rPr lang="it-IT" dirty="0"/>
              <a:t>si condivide un file Microsoft Office (documento Word, foglio di calcolo Excel, presentazione PowerPoint o blocco appunti OneNote), ogni persona del team può visualizzarlo nell'interfaccia di Teams ed anche </a:t>
            </a:r>
            <a:r>
              <a:rPr lang="it-IT" dirty="0" smtClean="0"/>
              <a:t>modificarlo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49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573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altLang="it-IT" sz="4000" b="1" dirty="0"/>
              <a:t>Udienza da Remoto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b="1" dirty="0"/>
              <a:t>La norma </a:t>
            </a:r>
          </a:p>
          <a:p>
            <a:pPr marL="0" indent="0" algn="ctr">
              <a:buNone/>
            </a:pPr>
            <a:r>
              <a:rPr lang="it-IT" sz="2100" dirty="0"/>
              <a:t>Decreto Legge «Cura Italia del 17 marzo 2020 n. </a:t>
            </a:r>
            <a:r>
              <a:rPr lang="it-IT" sz="2100" dirty="0" smtClean="0"/>
              <a:t>18 </a:t>
            </a:r>
            <a:r>
              <a:rPr lang="it-IT" sz="2100" dirty="0"/>
              <a:t>convertito dalla Legge 24 aprile 2020, n. 27 </a:t>
            </a:r>
          </a:p>
          <a:p>
            <a:r>
              <a:rPr lang="it-IT" sz="2100" dirty="0" smtClean="0"/>
              <a:t>articolo </a:t>
            </a:r>
            <a:r>
              <a:rPr lang="it-IT" sz="2100" dirty="0"/>
              <a:t>83, comma settimo, lettera f)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it-IT" sz="2100" dirty="0" smtClean="0"/>
              <a:t>«</a:t>
            </a:r>
            <a:r>
              <a:rPr lang="it-IT" sz="2100" i="1" dirty="0" smtClean="0"/>
              <a:t>la </a:t>
            </a:r>
            <a:r>
              <a:rPr lang="it-IT" sz="2100" i="1" dirty="0"/>
              <a:t>previsione dello svolgimento delle </a:t>
            </a:r>
            <a:r>
              <a:rPr lang="it-IT" sz="2100" b="1" i="1" dirty="0"/>
              <a:t>udienze civili</a:t>
            </a:r>
            <a:r>
              <a:rPr lang="it-IT" sz="2100" i="1" dirty="0"/>
              <a:t> </a:t>
            </a:r>
            <a:r>
              <a:rPr lang="it-IT" sz="2100" i="1" dirty="0" smtClean="0"/>
              <a:t>che </a:t>
            </a:r>
            <a:r>
              <a:rPr lang="it-IT" sz="2100" b="1" i="1" dirty="0" smtClean="0"/>
              <a:t>non richiedono </a:t>
            </a:r>
            <a:r>
              <a:rPr lang="it-IT" sz="2100" b="1" i="1" dirty="0"/>
              <a:t>la presenza di soggetti diversi dai difensori, dalle parti e dagli ausiliari del giudice</a:t>
            </a:r>
            <a:r>
              <a:rPr lang="it-IT" sz="2100" i="1" dirty="0"/>
              <a:t>, anche se finalizzate all’assunzione di informazioni presso la pubblica amministrazione, </a:t>
            </a:r>
            <a:r>
              <a:rPr lang="it-IT" sz="2100" b="1" i="1" u="sng" dirty="0"/>
              <a:t>mediante collegamenti da remoto individuati </a:t>
            </a:r>
            <a:r>
              <a:rPr lang="it-IT" sz="2100" i="1" dirty="0"/>
              <a:t>e</a:t>
            </a:r>
            <a:r>
              <a:rPr lang="it-IT" sz="2100" b="1" i="1" dirty="0"/>
              <a:t> </a:t>
            </a:r>
            <a:r>
              <a:rPr lang="it-IT" sz="2100" b="1" i="1" u="sng" dirty="0"/>
              <a:t>regolati con provvedimento del Direttore generale dei sistemi informativi e automatizzati del Ministero della giustizia</a:t>
            </a:r>
            <a:r>
              <a:rPr lang="it-IT" sz="2100" i="1" dirty="0"/>
              <a:t>. Lo svolgimento dell’udienza deve in ogni caso avvenire con la presenza del giudice nell’ufficio giudiziario e con modalità idonee a salvaguardare il contraddittorio e l’effettiva partecipazione delle parti. Prima dell’udienza il giudice fa comunicare ai procuratori delle parti e al pubblico ministero, se è prevista la sua partecipazione, giorno, ora e modalità di collegamento. All’udienza il giudice dà atto a verbale delle modalità con cui si accerta dell’identità dei soggetti partecipanti e, ove trattasi di parti, della loro libera volontà. Di tutte le ulteriori operazioni è dato atto nel processo verbale</a:t>
            </a:r>
            <a:r>
              <a:rPr lang="it-IT" sz="2100" i="1" dirty="0" smtClean="0"/>
              <a:t>;»</a:t>
            </a:r>
            <a:endParaRPr lang="it-IT" sz="2100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Avv. Gennaro Maria Amoruso amoruso@studioamoruso.net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27743-58B3-4531-B1F2-7B9104C667D9}" type="slidenum">
              <a:rPr lang="en-US" altLang="it-IT" smtClean="0"/>
              <a:pPr>
                <a:defRPr/>
              </a:pPr>
              <a:t>5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723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Le funzioni di Teams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it-IT" b="1" dirty="0" smtClean="0"/>
              <a:t>Riunione virtuale in diretta</a:t>
            </a:r>
            <a:endParaRPr lang="it-IT" dirty="0" smtClean="0"/>
          </a:p>
          <a:p>
            <a:r>
              <a:rPr lang="it-IT" dirty="0" smtClean="0"/>
              <a:t>Teams </a:t>
            </a:r>
            <a:r>
              <a:rPr lang="it-IT" dirty="0"/>
              <a:t>ha uno strumento integrato per le </a:t>
            </a:r>
            <a:r>
              <a:rPr lang="it-IT" b="1" dirty="0"/>
              <a:t>effettuare conferenze audio e video di </a:t>
            </a:r>
            <a:r>
              <a:rPr lang="it-IT" b="1" dirty="0" smtClean="0"/>
              <a:t>gruppo</a:t>
            </a:r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per </a:t>
            </a:r>
            <a:r>
              <a:rPr lang="it-IT" dirty="0"/>
              <a:t>utilizzare questa funzione, si deve utilizzare Google </a:t>
            </a:r>
            <a:r>
              <a:rPr lang="it-IT" dirty="0" err="1"/>
              <a:t>Chrome</a:t>
            </a:r>
            <a:r>
              <a:rPr lang="it-IT" dirty="0"/>
              <a:t>, Microsoft </a:t>
            </a:r>
            <a:r>
              <a:rPr lang="it-IT" dirty="0" err="1"/>
              <a:t>Edge</a:t>
            </a:r>
            <a:r>
              <a:rPr lang="it-IT" dirty="0"/>
              <a:t> o eseguire l'</a:t>
            </a:r>
            <a:r>
              <a:rPr lang="it-IT" dirty="0" err="1"/>
              <a:t>app</a:t>
            </a:r>
            <a:r>
              <a:rPr lang="it-IT" dirty="0"/>
              <a:t> Windows Teams. </a:t>
            </a: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nella </a:t>
            </a:r>
            <a:r>
              <a:rPr lang="it-IT" dirty="0"/>
              <a:t>pagina dei Team, </a:t>
            </a:r>
            <a:r>
              <a:rPr lang="it-IT" b="1" dirty="0"/>
              <a:t>premere il pulsante Riunione immediata </a:t>
            </a:r>
            <a:r>
              <a:rPr lang="it-IT" dirty="0"/>
              <a:t>che si trova sotto il campo di scrittura in </a:t>
            </a:r>
            <a:r>
              <a:rPr lang="it-IT" dirty="0" smtClean="0"/>
              <a:t>basso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la </a:t>
            </a:r>
            <a:r>
              <a:rPr lang="it-IT" dirty="0"/>
              <a:t>prima volta viene chiesto di consentire a Microsoft Teams di utilizzare il microfono e la </a:t>
            </a:r>
            <a:r>
              <a:rPr lang="it-IT" dirty="0" smtClean="0"/>
              <a:t>videocamera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prima </a:t>
            </a:r>
            <a:r>
              <a:rPr lang="it-IT" dirty="0"/>
              <a:t>di iniziare la riunione, è possibile modificare alcuni dettagli come l'oggetto della </a:t>
            </a:r>
            <a:r>
              <a:rPr lang="it-IT" dirty="0" smtClean="0"/>
              <a:t>riunione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riunione può essere sia in videoconferenza che solo audio.</a:t>
            </a:r>
          </a:p>
          <a:p>
            <a:r>
              <a:rPr lang="it-IT" dirty="0" smtClean="0"/>
              <a:t>nella </a:t>
            </a:r>
            <a:r>
              <a:rPr lang="it-IT" dirty="0"/>
              <a:t>finestra della riunione, è possibile premere sui nomi delle persone da </a:t>
            </a:r>
            <a:r>
              <a:rPr lang="it-IT" dirty="0" smtClean="0"/>
              <a:t>invitare</a:t>
            </a:r>
          </a:p>
          <a:p>
            <a:r>
              <a:rPr lang="it-IT" dirty="0" smtClean="0"/>
              <a:t>nella </a:t>
            </a:r>
            <a:r>
              <a:rPr lang="it-IT" dirty="0"/>
              <a:t>schermata della riunione virtuale, sono disponibili opzioni per controllare il flusso video e audio, trasmettere su un'altra schermata, modificare altre impostazioni e terminare la chiamata.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50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93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Le funzioni di Teams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6" y="1118149"/>
            <a:ext cx="9942391" cy="5178148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51</a:t>
            </a:fld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 rot="4958415">
            <a:off x="4555824" y="4946294"/>
            <a:ext cx="1053102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16200000">
            <a:off x="4653028" y="6353432"/>
            <a:ext cx="1053102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08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Le funzioni di Teams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84" y="1271451"/>
            <a:ext cx="8908050" cy="5116753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52</a:t>
            </a:fld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 rot="9516549">
            <a:off x="6968099" y="4038780"/>
            <a:ext cx="1053102" cy="4005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7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4000" b="1" dirty="0" smtClean="0"/>
          </a:p>
          <a:p>
            <a:pPr marL="0" indent="0" algn="ctr">
              <a:buNone/>
            </a:pPr>
            <a:endParaRPr lang="it-IT" sz="4000" b="1" dirty="0"/>
          </a:p>
          <a:p>
            <a:pPr marL="0" indent="0" algn="ctr">
              <a:buNone/>
            </a:pPr>
            <a:r>
              <a:rPr lang="it-IT" sz="4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Grazie per l’attenzione!</a:t>
            </a:r>
            <a:endParaRPr lang="it-IT" sz="44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53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323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000" b="1" dirty="0"/>
              <a:t>Udienza da Remoto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b="1" dirty="0"/>
              <a:t>La norma </a:t>
            </a:r>
          </a:p>
          <a:p>
            <a:pPr marL="0" indent="0" algn="ctr">
              <a:buNone/>
            </a:pPr>
            <a:r>
              <a:rPr lang="it-IT" dirty="0"/>
              <a:t>Decreto Legge «Cura Italia del 17 marzo 2020 n. </a:t>
            </a:r>
            <a:r>
              <a:rPr lang="it-IT" dirty="0" smtClean="0"/>
              <a:t>18 </a:t>
            </a:r>
            <a:r>
              <a:rPr lang="it-IT" dirty="0"/>
              <a:t>convertito dalla Legge 24 aprile 2020, n. 27 </a:t>
            </a:r>
          </a:p>
          <a:p>
            <a:r>
              <a:rPr lang="it-IT" dirty="0" smtClean="0"/>
              <a:t>articolo </a:t>
            </a:r>
            <a:r>
              <a:rPr lang="it-IT" dirty="0"/>
              <a:t>83, comma </a:t>
            </a:r>
            <a:r>
              <a:rPr lang="it-IT" dirty="0" smtClean="0"/>
              <a:t>dodicesimo</a:t>
            </a:r>
          </a:p>
          <a:p>
            <a:pPr marL="0" indent="0">
              <a:buNone/>
            </a:pPr>
            <a:r>
              <a:rPr lang="it-IT" dirty="0" smtClean="0"/>
              <a:t>«</a:t>
            </a:r>
            <a:r>
              <a:rPr lang="it-IT" i="1" dirty="0" smtClean="0"/>
              <a:t>Ferma </a:t>
            </a:r>
            <a:r>
              <a:rPr lang="it-IT" i="1" dirty="0"/>
              <a:t>l’applicazione dell’articolo 472, comma 3, del codice di procedura penale, dal 9 marzo 2020 al 31 luglio 2020, </a:t>
            </a:r>
            <a:r>
              <a:rPr lang="it-IT" b="1" i="1" dirty="0"/>
              <a:t>la partecipazione a qualsiasi udienza delle persone detenute, internate o in stato di custodia cautelare </a:t>
            </a:r>
            <a:r>
              <a:rPr lang="it-IT" i="1" dirty="0"/>
              <a:t>è assicurata, ove possibile, </a:t>
            </a:r>
            <a:r>
              <a:rPr lang="it-IT" b="1" i="1" u="sng" dirty="0"/>
              <a:t>mediante videoconferenze o con collegamenti da remoto</a:t>
            </a:r>
            <a:r>
              <a:rPr lang="it-IT" b="1" i="1" dirty="0"/>
              <a:t> </a:t>
            </a:r>
            <a:r>
              <a:rPr lang="it-IT" b="1" i="1" u="sng" dirty="0"/>
              <a:t>individuati </a:t>
            </a:r>
            <a:r>
              <a:rPr lang="it-IT" b="1" u="sng" dirty="0"/>
              <a:t>e </a:t>
            </a:r>
            <a:r>
              <a:rPr lang="it-IT" b="1" i="1" u="sng" dirty="0"/>
              <a:t>regolati con provvedimento del Direttore generale dei sistemi informativi e automatizzati del Ministero della giustizia</a:t>
            </a:r>
            <a:r>
              <a:rPr lang="it-IT" i="1" dirty="0"/>
              <a:t>, applicate, in quanto compatibili, le disposizioni di cui ai commi 3, 4 e 5 dell’articolo 146-bis delle norme di attuazione, di coordinamento e transitorie del codice di procedura penale, di cui al decreto legislativo 28 luglio 1989, n. 271</a:t>
            </a:r>
            <a:r>
              <a:rPr lang="it-IT" i="1" dirty="0" smtClean="0"/>
              <a:t>.</a:t>
            </a:r>
            <a:r>
              <a:rPr lang="it-IT" dirty="0" smtClean="0"/>
              <a:t>»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37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altLang="it-IT" sz="4000" b="1" dirty="0" smtClean="0"/>
              <a:t>Udienza da Remoto</a:t>
            </a:r>
            <a:endParaRPr lang="it-IT" alt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800" b="1" dirty="0"/>
              <a:t>La norma </a:t>
            </a:r>
          </a:p>
          <a:p>
            <a:r>
              <a:rPr lang="it-IT" sz="2800" dirty="0" smtClean="0"/>
              <a:t>provvedimento </a:t>
            </a:r>
            <a:r>
              <a:rPr lang="it-IT" sz="2800" dirty="0"/>
              <a:t>del Direttore Generale dei Sistemi Informativi e Automatizzati del Ministero della Giustizia (D.G.S.I.A) del 10 marzo </a:t>
            </a:r>
            <a:r>
              <a:rPr lang="it-IT" sz="2800" dirty="0" smtClean="0"/>
              <a:t>2020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800" dirty="0" smtClean="0"/>
              <a:t>indicati </a:t>
            </a:r>
            <a:r>
              <a:rPr lang="it-IT" sz="2800" dirty="0"/>
              <a:t>quali software per lo svolgimento delle udienze da remoto Skype for Business e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</a:t>
            </a:r>
            <a:r>
              <a:rPr lang="it-IT" sz="2800" dirty="0"/>
              <a:t>, applicativi già a disposizione </a:t>
            </a:r>
            <a:r>
              <a:rPr lang="it-IT" sz="2800" dirty="0" smtClean="0"/>
              <a:t>dell’Amministrazione</a:t>
            </a:r>
          </a:p>
          <a:p>
            <a:pPr>
              <a:spcBef>
                <a:spcPct val="0"/>
              </a:spcBef>
              <a:defRPr/>
            </a:pPr>
            <a:r>
              <a:rPr lang="it-IT" sz="2800" dirty="0" smtClean="0"/>
              <a:t>provvedimento </a:t>
            </a:r>
            <a:r>
              <a:rPr lang="it-IT" sz="2800" dirty="0"/>
              <a:t>del Direttore Generale dei Sistemi Informativi e Automatizzati del Ministero della Giustizia (D.G.S.I.A) del </a:t>
            </a:r>
            <a:r>
              <a:rPr lang="it-IT" sz="2800" dirty="0" smtClean="0"/>
              <a:t>20 </a:t>
            </a:r>
            <a:r>
              <a:rPr lang="it-IT" sz="2800" dirty="0"/>
              <a:t>marzo 2020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Avv. Gennaro Maria Amoruso amoruso@studioamoruso.net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27743-58B3-4531-B1F2-7B9104C667D9}" type="slidenum">
              <a:rPr lang="en-US" altLang="it-IT" smtClean="0"/>
              <a:pPr>
                <a:defRPr/>
              </a:pPr>
              <a:t>7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3569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cosa deve fare l’Avvocato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Avv. Gennaro Maria Amoruso amoruso@studioamoruso.net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D95-F5A9-4FE4-B81D-99C8FEEEFC5B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3074" name="Picture 2" descr="Arriva il meta referrer: conseguenze per la web analytic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09" y="2133600"/>
            <a:ext cx="7323908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X mark.svg - Wikizion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33" y="2586445"/>
            <a:ext cx="8416182" cy="32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46515" y="2185851"/>
            <a:ext cx="6879772" cy="2377440"/>
          </a:xfrm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sz="8800" b="1" dirty="0" smtClean="0"/>
              <a:t>Teams, chi è costui?</a:t>
            </a:r>
            <a:endParaRPr lang="it-IT" sz="88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Avv. Gennaro Maria Amoruso amoruso@studioamoruso.net</a:t>
            </a:r>
            <a:endParaRPr lang="en-US"/>
          </a:p>
        </p:txBody>
      </p:sp>
      <p:sp>
        <p:nvSpPr>
          <p:cNvPr id="31748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ED7D682-6DE9-4C7A-A2A6-3B00AB0203B5}" type="slidenum">
              <a:rPr lang="en-US" altLang="it-IT" smtClean="0">
                <a:solidFill>
                  <a:srgbClr val="FFFF00"/>
                </a:solidFill>
                <a:latin typeface="Constantia" pitchFamily="18" charset="0"/>
              </a:rPr>
              <a:pPr/>
              <a:t>9</a:t>
            </a:fld>
            <a:endParaRPr lang="en-US" altLang="it-IT" dirty="0" smtClean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1026" name="Picture 2" descr="Microsoft Team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7" y="295729"/>
            <a:ext cx="9191952" cy="51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5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Personalizzato 89">
      <a:dk1>
        <a:sysClr val="windowText" lastClr="000000"/>
      </a:dk1>
      <a:lt1>
        <a:srgbClr val="000000"/>
      </a:lt1>
      <a:dk2>
        <a:srgbClr val="FFFFFF"/>
      </a:dk2>
      <a:lt2>
        <a:srgbClr val="002060"/>
      </a:lt2>
      <a:accent1>
        <a:srgbClr val="002060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mbreggiatura massi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6CB1FC79CE6845A265A19B7924D86C" ma:contentTypeVersion="2" ma:contentTypeDescription="Creare un nuovo documento." ma:contentTypeScope="" ma:versionID="ffbfc55503a8a0808a65c2581a7da170">
  <xsd:schema xmlns:xsd="http://www.w3.org/2001/XMLSchema" xmlns:xs="http://www.w3.org/2001/XMLSchema" xmlns:p="http://schemas.microsoft.com/office/2006/metadata/properties" xmlns:ns2="57f5614b-a2a7-4292-a227-7238f6534a8e" targetNamespace="http://schemas.microsoft.com/office/2006/metadata/properties" ma:root="true" ma:fieldsID="86fd17cc3c025d00e5942dce5622b56c" ns2:_="">
    <xsd:import namespace="57f5614b-a2a7-4292-a227-7238f6534a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5614b-a2a7-4292-a227-7238f6534a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9764F1-4374-4E82-83A2-1A797A7D180D}"/>
</file>

<file path=customXml/itemProps2.xml><?xml version="1.0" encoding="utf-8"?>
<ds:datastoreItem xmlns:ds="http://schemas.openxmlformats.org/officeDocument/2006/customXml" ds:itemID="{113ADED5-92B8-4E1F-8C94-BF698EB80F45}"/>
</file>

<file path=customXml/itemProps3.xml><?xml version="1.0" encoding="utf-8"?>
<ds:datastoreItem xmlns:ds="http://schemas.openxmlformats.org/officeDocument/2006/customXml" ds:itemID="{A7BC6615-25BB-4B2D-B3AF-81D0441C08E5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2086</TotalTime>
  <Words>2536</Words>
  <Application>Microsoft Office PowerPoint</Application>
  <PresentationFormat>Widescreen</PresentationFormat>
  <Paragraphs>346</Paragraphs>
  <Slides>53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53</vt:i4>
      </vt:variant>
    </vt:vector>
  </HeadingPairs>
  <TitlesOfParts>
    <vt:vector size="62" baseType="lpstr">
      <vt:lpstr>Arial</vt:lpstr>
      <vt:lpstr>Calibri</vt:lpstr>
      <vt:lpstr>Calibri Light</vt:lpstr>
      <vt:lpstr>Century Gothic</vt:lpstr>
      <vt:lpstr>Constantia</vt:lpstr>
      <vt:lpstr>Wingdings</vt:lpstr>
      <vt:lpstr>Wingdings 3</vt:lpstr>
      <vt:lpstr>Ione</vt:lpstr>
      <vt:lpstr>Personalizza struttura</vt:lpstr>
      <vt:lpstr>MICROSOFT TEAMS:  IL NUOVO STRUMENTO PER LA TRATTAZIONE DELLE UDIENZE DA REMOTO </vt:lpstr>
      <vt:lpstr>Giustizia smart</vt:lpstr>
      <vt:lpstr>Giustizia smart</vt:lpstr>
      <vt:lpstr>Udienza da Remoto</vt:lpstr>
      <vt:lpstr>Udienza da Remoto</vt:lpstr>
      <vt:lpstr>Udienza da Remoto</vt:lpstr>
      <vt:lpstr>Udienza da Remoto</vt:lpstr>
      <vt:lpstr>cosa deve fare l’Avvocato</vt:lpstr>
      <vt:lpstr>Teams, chi è costui?</vt:lpstr>
      <vt:lpstr>Come funziona Teams</vt:lpstr>
      <vt:lpstr>Come funziona Teams</vt:lpstr>
      <vt:lpstr>Come funziona Teams</vt:lpstr>
      <vt:lpstr>Le versioni di Teams</vt:lpstr>
      <vt:lpstr>Le versioni di Teams</vt:lpstr>
      <vt:lpstr>Le versioni di Teams</vt:lpstr>
      <vt:lpstr>Le versioni di Teams</vt:lpstr>
      <vt:lpstr>Creare un account</vt:lpstr>
      <vt:lpstr>Creare un account</vt:lpstr>
      <vt:lpstr>Creare un account</vt:lpstr>
      <vt:lpstr>Creare un account</vt:lpstr>
      <vt:lpstr>Creare un account</vt:lpstr>
      <vt:lpstr>Creare un account</vt:lpstr>
      <vt:lpstr>Creare un account</vt:lpstr>
      <vt:lpstr>Creare un account</vt:lpstr>
      <vt:lpstr>Creare un account</vt:lpstr>
      <vt:lpstr>Creare un account</vt:lpstr>
      <vt:lpstr>Creare un account</vt:lpstr>
      <vt:lpstr>Creare un account</vt:lpstr>
      <vt:lpstr>Installazione di Teams</vt:lpstr>
      <vt:lpstr>Installazione di Teams</vt:lpstr>
      <vt:lpstr>Installazione di Teams</vt:lpstr>
      <vt:lpstr>Installazione di Teams</vt:lpstr>
      <vt:lpstr>Si parte!</vt:lpstr>
      <vt:lpstr>Si parte!</vt:lpstr>
      <vt:lpstr>Cosa possiamo fare con Teams</vt:lpstr>
      <vt:lpstr>Il Team</vt:lpstr>
      <vt:lpstr>Creare un Team</vt:lpstr>
      <vt:lpstr>Creare un Team</vt:lpstr>
      <vt:lpstr>Creare un Team</vt:lpstr>
      <vt:lpstr>Creare un Team</vt:lpstr>
      <vt:lpstr>Creare un Team</vt:lpstr>
      <vt:lpstr>Creare un Team</vt:lpstr>
      <vt:lpstr>Creare un Team</vt:lpstr>
      <vt:lpstr>Creare un Team</vt:lpstr>
      <vt:lpstr>Creare un Team</vt:lpstr>
      <vt:lpstr>Creare un Team</vt:lpstr>
      <vt:lpstr>Le funzioni di Teams</vt:lpstr>
      <vt:lpstr>Le funzioni di Teams</vt:lpstr>
      <vt:lpstr>Le funzioni di Teams</vt:lpstr>
      <vt:lpstr>Le funzioni di Teams</vt:lpstr>
      <vt:lpstr>Le funzioni di Teams</vt:lpstr>
      <vt:lpstr>Le funzioni di Teams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e Sanità</dc:title>
  <dc:creator>PC</dc:creator>
  <cp:lastModifiedBy>gennaro maria amoruso</cp:lastModifiedBy>
  <cp:revision>373</cp:revision>
  <dcterms:created xsi:type="dcterms:W3CDTF">2018-11-21T09:39:32Z</dcterms:created>
  <dcterms:modified xsi:type="dcterms:W3CDTF">2020-05-12T16:00:02Z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0x0101005F6CB1FC79CE6845A265A19B7924D86C</vt:lpwstr>
  </property>
</Properties>
</file>